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4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5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6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7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8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9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0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1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2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1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5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1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7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8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1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20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1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2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23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24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25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26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7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2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29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30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1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32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4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35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36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37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38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39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40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41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42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60"/>
  </p:notesMasterIdLst>
  <p:handoutMasterIdLst>
    <p:handoutMasterId r:id="rId61"/>
  </p:handoutMasterIdLst>
  <p:sldIdLst>
    <p:sldId id="568" r:id="rId3"/>
    <p:sldId id="572" r:id="rId4"/>
    <p:sldId id="573" r:id="rId5"/>
    <p:sldId id="883" r:id="rId6"/>
    <p:sldId id="884" r:id="rId7"/>
    <p:sldId id="885" r:id="rId8"/>
    <p:sldId id="886" r:id="rId9"/>
    <p:sldId id="887" r:id="rId10"/>
    <p:sldId id="888" r:id="rId11"/>
    <p:sldId id="946" r:id="rId12"/>
    <p:sldId id="890" r:id="rId13"/>
    <p:sldId id="891" r:id="rId14"/>
    <p:sldId id="892" r:id="rId15"/>
    <p:sldId id="893" r:id="rId16"/>
    <p:sldId id="895" r:id="rId17"/>
    <p:sldId id="896" r:id="rId18"/>
    <p:sldId id="898" r:id="rId19"/>
    <p:sldId id="899" r:id="rId20"/>
    <p:sldId id="900" r:id="rId21"/>
    <p:sldId id="901" r:id="rId22"/>
    <p:sldId id="904" r:id="rId23"/>
    <p:sldId id="903" r:id="rId24"/>
    <p:sldId id="905" r:id="rId25"/>
    <p:sldId id="908" r:id="rId26"/>
    <p:sldId id="909" r:id="rId27"/>
    <p:sldId id="910" r:id="rId28"/>
    <p:sldId id="911" r:id="rId29"/>
    <p:sldId id="912" r:id="rId30"/>
    <p:sldId id="913" r:id="rId31"/>
    <p:sldId id="914" r:id="rId32"/>
    <p:sldId id="916" r:id="rId33"/>
    <p:sldId id="917" r:id="rId34"/>
    <p:sldId id="918" r:id="rId35"/>
    <p:sldId id="919" r:id="rId36"/>
    <p:sldId id="920" r:id="rId37"/>
    <p:sldId id="921" r:id="rId38"/>
    <p:sldId id="922" r:id="rId39"/>
    <p:sldId id="923" r:id="rId40"/>
    <p:sldId id="924" r:id="rId41"/>
    <p:sldId id="925" r:id="rId42"/>
    <p:sldId id="928" r:id="rId43"/>
    <p:sldId id="929" r:id="rId44"/>
    <p:sldId id="897" r:id="rId45"/>
    <p:sldId id="930" r:id="rId46"/>
    <p:sldId id="931" r:id="rId47"/>
    <p:sldId id="932" r:id="rId48"/>
    <p:sldId id="933" r:id="rId49"/>
    <p:sldId id="935" r:id="rId50"/>
    <p:sldId id="936" r:id="rId51"/>
    <p:sldId id="937" r:id="rId52"/>
    <p:sldId id="934" r:id="rId53"/>
    <p:sldId id="938" r:id="rId54"/>
    <p:sldId id="939" r:id="rId55"/>
    <p:sldId id="941" r:id="rId56"/>
    <p:sldId id="942" r:id="rId57"/>
    <p:sldId id="943" r:id="rId58"/>
    <p:sldId id="945" r:id="rId59"/>
  </p:sldIdLst>
  <p:sldSz cx="9144000" cy="6858000" type="screen4x3"/>
  <p:notesSz cx="6858000" cy="9144000"/>
  <p:custDataLst>
    <p:tags r:id="rId6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FF"/>
    <a:srgbClr val="FFFFCC"/>
    <a:srgbClr val="FFFFFF"/>
    <a:srgbClr val="EFEFFF"/>
    <a:srgbClr val="0066FF"/>
    <a:srgbClr val="FF9900"/>
    <a:srgbClr val="C021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41"/>
  </p:normalViewPr>
  <p:slideViewPr>
    <p:cSldViewPr showGuides="1">
      <p:cViewPr varScale="1">
        <p:scale>
          <a:sx n="79" d="100"/>
          <a:sy n="79" d="100"/>
        </p:scale>
        <p:origin x="2000" y="56"/>
      </p:cViewPr>
      <p:guideLst>
        <p:guide orient="horz" pos="2182"/>
        <p:guide pos="2868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75" d="100"/>
        <a:sy n="75" d="100"/>
      </p:scale>
      <p:origin x="0" y="66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‹#›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506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‹#›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先作几分钟教师介绍，本章主要是</a:t>
            </a:r>
            <a:r>
              <a:rPr lang="en-US" altLang="zh-CN" dirty="0"/>
              <a:t>2</a:t>
            </a:r>
            <a:r>
              <a:rPr lang="zh-CN" altLang="en-US" dirty="0"/>
              <a:t>个课时，第</a:t>
            </a:r>
            <a:r>
              <a:rPr lang="en-US" altLang="zh-CN" dirty="0"/>
              <a:t>1</a:t>
            </a:r>
            <a:r>
              <a:rPr lang="zh-CN" altLang="en-US" dirty="0"/>
              <a:t>节课主要是讲到图形学的发展，第</a:t>
            </a:r>
            <a:r>
              <a:rPr lang="en-US" altLang="zh-CN" dirty="0"/>
              <a:t>2</a:t>
            </a:r>
            <a:r>
              <a:rPr lang="zh-CN" altLang="en-US" dirty="0"/>
              <a:t>节课就是通过图形学应用以直观图片展示让学生产生兴趣，然后留一定时间与学生交流。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10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  <p:extLst>
      <p:ext uri="{BB962C8B-B14F-4D97-AF65-F5344CB8AC3E}">
        <p14:creationId xmlns:p14="http://schemas.microsoft.com/office/powerpoint/2010/main" val="2126925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11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12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13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14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15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16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17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18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19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第一章内容是让学生对计算机图形学的整体认识，内容涉及计算机图形硬件、软件系统。另一方面，这章的内容还将从各个应用领域对计算机图形的发展进行阐述，让学生对计算机图形产生直观影响，加大学生学习的动力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20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21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22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23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24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25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26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27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28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29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30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31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32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33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34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35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36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37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38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39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4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40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  <a:t>42</a:t>
            </a:fld>
            <a:endParaRPr lang="zh-CN" altLang="en-US" sz="1200" dirty="0"/>
          </a:p>
        </p:txBody>
      </p:sp>
      <p:sp>
        <p:nvSpPr>
          <p:cNvPr id="41986" name="幻灯片图像占位符 5939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文本占位符 593922"/>
          <p:cNvSpPr>
            <a:spLocks noGrp="1"/>
          </p:cNvSpPr>
          <p:nvPr>
            <p:ph type="body"/>
          </p:nvPr>
        </p:nvSpPr>
        <p:spPr/>
        <p:txBody>
          <a:bodyPr anchor="t" anchorCtr="0"/>
          <a:lstStyle/>
          <a:p>
            <a:pPr lvl="0"/>
            <a:r>
              <a:rPr lang="zh-CN" altLang="en-US" dirty="0"/>
              <a:t>通过例子学习让学生又一个更加清楚的认识。这可以在黑板上板书，然后一步步推导。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const clock = new THREE.Clock();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5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6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7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8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9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image" Target="../media/image5.png"/><Relationship Id="rId4" Type="http://schemas.openxmlformats.org/officeDocument/2006/relationships/tags" Target="../tags/tag22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4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7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9" Type="http://schemas.openxmlformats.org/officeDocument/2006/relationships/image" Target="../media/image3.jpe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9" Type="http://schemas.openxmlformats.org/officeDocument/2006/relationships/image" Target="../media/image3.jpe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3.jpeg"/><Relationship Id="rId5" Type="http://schemas.openxmlformats.org/officeDocument/2006/relationships/tags" Target="../tags/tag10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2.xml"/><Relationship Id="rId9" Type="http://schemas.openxmlformats.org/officeDocument/2006/relationships/tags" Target="../tags/tag10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1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22563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76950"/>
            <a:ext cx="2289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76950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76950"/>
            <a:ext cx="2289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0363" y="876300"/>
            <a:ext cx="2135187" cy="33655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876300"/>
            <a:ext cx="6256338" cy="33655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876300"/>
            <a:ext cx="85407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4175" cy="226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226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876300"/>
            <a:ext cx="85407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981200"/>
            <a:ext cx="8540750" cy="2260600"/>
          </a:xfrm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876300"/>
            <a:ext cx="85407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19812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4800" y="31877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51375" y="31877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876300"/>
            <a:ext cx="85407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226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1375" y="31877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21201" y="3557403"/>
            <a:ext cx="4366931" cy="2595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28650" y="2108198"/>
            <a:ext cx="5829300" cy="708439"/>
          </a:xfrm>
        </p:spPr>
        <p:txBody>
          <a:bodyPr wrap="square" lIns="90000" tIns="46800" rIns="90000" bIns="46800" anchor="b">
            <a:normAutofit/>
          </a:bodyPr>
          <a:lstStyle>
            <a:lvl1pPr algn="l">
              <a:defRPr sz="2475">
                <a:solidFill>
                  <a:schemeClr val="accent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28650" y="3071796"/>
            <a:ext cx="5829300" cy="570602"/>
          </a:xfrm>
        </p:spPr>
        <p:txBody>
          <a:bodyPr wrap="square" lIns="90000" tIns="46800" rIns="90000" bIns="46800">
            <a:normAutofit/>
          </a:bodyPr>
          <a:lstStyle>
            <a:lvl1pPr marL="0" indent="0" algn="l">
              <a:buNone/>
              <a:defRPr sz="1125">
                <a:solidFill>
                  <a:schemeClr val="accent6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89DFA5F8-3355-465E-A68C-099EA57D8F58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8650" y="2369542"/>
            <a:ext cx="78867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2682282" y="2439147"/>
            <a:ext cx="1403791" cy="1403791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2736274" y="2493668"/>
            <a:ext cx="1295807" cy="1295807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accent6"/>
              </a:solidFill>
            </a:endParaRPr>
          </a:p>
        </p:txBody>
      </p:sp>
      <p:sp>
        <p:nvSpPr>
          <p:cNvPr id="9" name="矩形 2"/>
          <p:cNvSpPr/>
          <p:nvPr>
            <p:custDataLst>
              <p:tags r:id="rId3"/>
            </p:custDataLst>
          </p:nvPr>
        </p:nvSpPr>
        <p:spPr>
          <a:xfrm>
            <a:off x="3728225" y="2479455"/>
            <a:ext cx="5415775" cy="1369242"/>
          </a:xfrm>
          <a:custGeom>
            <a:avLst/>
            <a:gdLst>
              <a:gd name="connsiteX0" fmla="*/ 0 w 6097587"/>
              <a:gd name="connsiteY0" fmla="*/ 0 h 1872208"/>
              <a:gd name="connsiteX1" fmla="*/ 6097587 w 6097587"/>
              <a:gd name="connsiteY1" fmla="*/ 0 h 1872208"/>
              <a:gd name="connsiteX2" fmla="*/ 6097587 w 6097587"/>
              <a:gd name="connsiteY2" fmla="*/ 1872208 h 1872208"/>
              <a:gd name="connsiteX3" fmla="*/ 0 w 6097587"/>
              <a:gd name="connsiteY3" fmla="*/ 1872208 h 1872208"/>
              <a:gd name="connsiteX4" fmla="*/ 0 w 6097587"/>
              <a:gd name="connsiteY4" fmla="*/ 0 h 1872208"/>
              <a:gd name="connsiteX0-1" fmla="*/ 617 w 6098204"/>
              <a:gd name="connsiteY0-2" fmla="*/ 0 h 1872208"/>
              <a:gd name="connsiteX1-3" fmla="*/ 6098204 w 6098204"/>
              <a:gd name="connsiteY1-4" fmla="*/ 0 h 1872208"/>
              <a:gd name="connsiteX2-5" fmla="*/ 6098204 w 6098204"/>
              <a:gd name="connsiteY2-6" fmla="*/ 1872208 h 1872208"/>
              <a:gd name="connsiteX3-7" fmla="*/ 617 w 6098204"/>
              <a:gd name="connsiteY3-8" fmla="*/ 1872208 h 1872208"/>
              <a:gd name="connsiteX4-9" fmla="*/ 0 w 6098204"/>
              <a:gd name="connsiteY4-10" fmla="*/ 922922 h 1872208"/>
              <a:gd name="connsiteX5" fmla="*/ 617 w 6098204"/>
              <a:gd name="connsiteY5" fmla="*/ 0 h 1872208"/>
              <a:gd name="connsiteX0-11" fmla="*/ 617 w 6098204"/>
              <a:gd name="connsiteY0-12" fmla="*/ 0 h 1872208"/>
              <a:gd name="connsiteX1-13" fmla="*/ 6098204 w 6098204"/>
              <a:gd name="connsiteY1-14" fmla="*/ 0 h 1872208"/>
              <a:gd name="connsiteX2-15" fmla="*/ 6098204 w 6098204"/>
              <a:gd name="connsiteY2-16" fmla="*/ 1872208 h 1872208"/>
              <a:gd name="connsiteX3-17" fmla="*/ 617 w 6098204"/>
              <a:gd name="connsiteY3-18" fmla="*/ 1872208 h 1872208"/>
              <a:gd name="connsiteX4-19" fmla="*/ 0 w 6098204"/>
              <a:gd name="connsiteY4-20" fmla="*/ 922922 h 1872208"/>
              <a:gd name="connsiteX5-21" fmla="*/ 617 w 6098204"/>
              <a:gd name="connsiteY5-22" fmla="*/ 0 h 1872208"/>
              <a:gd name="connsiteX0-23" fmla="*/ 1 w 6097588"/>
              <a:gd name="connsiteY0-24" fmla="*/ 0 h 1872208"/>
              <a:gd name="connsiteX1-25" fmla="*/ 6097588 w 6097588"/>
              <a:gd name="connsiteY1-26" fmla="*/ 0 h 1872208"/>
              <a:gd name="connsiteX2-27" fmla="*/ 6097588 w 6097588"/>
              <a:gd name="connsiteY2-28" fmla="*/ 1872208 h 1872208"/>
              <a:gd name="connsiteX3-29" fmla="*/ 1 w 6097588"/>
              <a:gd name="connsiteY3-30" fmla="*/ 1872208 h 1872208"/>
              <a:gd name="connsiteX4-31" fmla="*/ 665132 w 6097588"/>
              <a:gd name="connsiteY4-32" fmla="*/ 987090 h 1872208"/>
              <a:gd name="connsiteX5-33" fmla="*/ 1 w 6097588"/>
              <a:gd name="connsiteY5-34" fmla="*/ 0 h 1872208"/>
              <a:gd name="connsiteX0-35" fmla="*/ 0 w 6097587"/>
              <a:gd name="connsiteY0-36" fmla="*/ 0 h 1872208"/>
              <a:gd name="connsiteX1-37" fmla="*/ 6097587 w 6097587"/>
              <a:gd name="connsiteY1-38" fmla="*/ 0 h 1872208"/>
              <a:gd name="connsiteX2-39" fmla="*/ 6097587 w 6097587"/>
              <a:gd name="connsiteY2-40" fmla="*/ 1872208 h 1872208"/>
              <a:gd name="connsiteX3-41" fmla="*/ 0 w 6097587"/>
              <a:gd name="connsiteY3-42" fmla="*/ 1872208 h 1872208"/>
              <a:gd name="connsiteX4-43" fmla="*/ 665131 w 6097587"/>
              <a:gd name="connsiteY4-44" fmla="*/ 987090 h 1872208"/>
              <a:gd name="connsiteX5-45" fmla="*/ 0 w 6097587"/>
              <a:gd name="connsiteY5-46" fmla="*/ 0 h 1872208"/>
              <a:gd name="connsiteX0-47" fmla="*/ 0 w 6097587"/>
              <a:gd name="connsiteY0-48" fmla="*/ 0 h 1872208"/>
              <a:gd name="connsiteX1-49" fmla="*/ 6097587 w 6097587"/>
              <a:gd name="connsiteY1-50" fmla="*/ 0 h 1872208"/>
              <a:gd name="connsiteX2-51" fmla="*/ 6097587 w 6097587"/>
              <a:gd name="connsiteY2-52" fmla="*/ 1872208 h 1872208"/>
              <a:gd name="connsiteX3-53" fmla="*/ 0 w 6097587"/>
              <a:gd name="connsiteY3-54" fmla="*/ 1872208 h 1872208"/>
              <a:gd name="connsiteX4-55" fmla="*/ 649089 w 6097587"/>
              <a:gd name="connsiteY4-56" fmla="*/ 963027 h 1872208"/>
              <a:gd name="connsiteX5-57" fmla="*/ 0 w 6097587"/>
              <a:gd name="connsiteY5-58" fmla="*/ 0 h 1872208"/>
              <a:gd name="connsiteX0-59" fmla="*/ 0 w 6097587"/>
              <a:gd name="connsiteY0-60" fmla="*/ 0 h 1872208"/>
              <a:gd name="connsiteX1-61" fmla="*/ 6097587 w 6097587"/>
              <a:gd name="connsiteY1-62" fmla="*/ 0 h 1872208"/>
              <a:gd name="connsiteX2-63" fmla="*/ 6097587 w 6097587"/>
              <a:gd name="connsiteY2-64" fmla="*/ 1872208 h 1872208"/>
              <a:gd name="connsiteX3-65" fmla="*/ 0 w 6097587"/>
              <a:gd name="connsiteY3-66" fmla="*/ 1872208 h 1872208"/>
              <a:gd name="connsiteX4-67" fmla="*/ 649089 w 6097587"/>
              <a:gd name="connsiteY4-68" fmla="*/ 963027 h 1872208"/>
              <a:gd name="connsiteX5-69" fmla="*/ 0 w 6097587"/>
              <a:gd name="connsiteY5-70" fmla="*/ 0 h 1872208"/>
              <a:gd name="connsiteX0-71" fmla="*/ 0 w 6097587"/>
              <a:gd name="connsiteY0-72" fmla="*/ 0 h 1872208"/>
              <a:gd name="connsiteX1-73" fmla="*/ 6097587 w 6097587"/>
              <a:gd name="connsiteY1-74" fmla="*/ 0 h 1872208"/>
              <a:gd name="connsiteX2-75" fmla="*/ 6097587 w 6097587"/>
              <a:gd name="connsiteY2-76" fmla="*/ 1872208 h 1872208"/>
              <a:gd name="connsiteX3-77" fmla="*/ 0 w 6097587"/>
              <a:gd name="connsiteY3-78" fmla="*/ 1872208 h 1872208"/>
              <a:gd name="connsiteX4-79" fmla="*/ 649089 w 6097587"/>
              <a:gd name="connsiteY4-80" fmla="*/ 963027 h 1872208"/>
              <a:gd name="connsiteX5-81" fmla="*/ 0 w 6097587"/>
              <a:gd name="connsiteY5-82" fmla="*/ 0 h 1872208"/>
              <a:gd name="connsiteX0-83" fmla="*/ 0 w 6097587"/>
              <a:gd name="connsiteY0-84" fmla="*/ 0 h 1872208"/>
              <a:gd name="connsiteX1-85" fmla="*/ 6097587 w 6097587"/>
              <a:gd name="connsiteY1-86" fmla="*/ 0 h 1872208"/>
              <a:gd name="connsiteX2-87" fmla="*/ 6097587 w 6097587"/>
              <a:gd name="connsiteY2-88" fmla="*/ 1872208 h 1872208"/>
              <a:gd name="connsiteX3-89" fmla="*/ 0 w 6097587"/>
              <a:gd name="connsiteY3-90" fmla="*/ 1872208 h 1872208"/>
              <a:gd name="connsiteX4-91" fmla="*/ 649089 w 6097587"/>
              <a:gd name="connsiteY4-92" fmla="*/ 963027 h 1872208"/>
              <a:gd name="connsiteX5-93" fmla="*/ 0 w 6097587"/>
              <a:gd name="connsiteY5-94" fmla="*/ 0 h 1872208"/>
              <a:gd name="connsiteX0-95" fmla="*/ 0 w 6097587"/>
              <a:gd name="connsiteY0-96" fmla="*/ 0 h 1872208"/>
              <a:gd name="connsiteX1-97" fmla="*/ 6097587 w 6097587"/>
              <a:gd name="connsiteY1-98" fmla="*/ 0 h 1872208"/>
              <a:gd name="connsiteX2-99" fmla="*/ 6097587 w 6097587"/>
              <a:gd name="connsiteY2-100" fmla="*/ 1872208 h 1872208"/>
              <a:gd name="connsiteX3-101" fmla="*/ 0 w 6097587"/>
              <a:gd name="connsiteY3-102" fmla="*/ 1872208 h 1872208"/>
              <a:gd name="connsiteX4-103" fmla="*/ 649089 w 6097587"/>
              <a:gd name="connsiteY4-104" fmla="*/ 963027 h 1872208"/>
              <a:gd name="connsiteX5-105" fmla="*/ 0 w 6097587"/>
              <a:gd name="connsiteY5-106" fmla="*/ 0 h 1872208"/>
              <a:gd name="connsiteX0-107" fmla="*/ 21125 w 6097587"/>
              <a:gd name="connsiteY0-108" fmla="*/ 0 h 1872208"/>
              <a:gd name="connsiteX1-109" fmla="*/ 6097587 w 6097587"/>
              <a:gd name="connsiteY1-110" fmla="*/ 0 h 1872208"/>
              <a:gd name="connsiteX2-111" fmla="*/ 6097587 w 6097587"/>
              <a:gd name="connsiteY2-112" fmla="*/ 1872208 h 1872208"/>
              <a:gd name="connsiteX3-113" fmla="*/ 0 w 6097587"/>
              <a:gd name="connsiteY3-114" fmla="*/ 1872208 h 1872208"/>
              <a:gd name="connsiteX4-115" fmla="*/ 649089 w 6097587"/>
              <a:gd name="connsiteY4-116" fmla="*/ 963027 h 1872208"/>
              <a:gd name="connsiteX5-117" fmla="*/ 21125 w 6097587"/>
              <a:gd name="connsiteY5-118" fmla="*/ 0 h 1872208"/>
              <a:gd name="connsiteX0-119" fmla="*/ 45268 w 6097587"/>
              <a:gd name="connsiteY0-120" fmla="*/ 0 h 1875225"/>
              <a:gd name="connsiteX1-121" fmla="*/ 6097587 w 6097587"/>
              <a:gd name="connsiteY1-122" fmla="*/ 3017 h 1875225"/>
              <a:gd name="connsiteX2-123" fmla="*/ 6097587 w 6097587"/>
              <a:gd name="connsiteY2-124" fmla="*/ 1875225 h 1875225"/>
              <a:gd name="connsiteX3-125" fmla="*/ 0 w 6097587"/>
              <a:gd name="connsiteY3-126" fmla="*/ 1875225 h 1875225"/>
              <a:gd name="connsiteX4-127" fmla="*/ 649089 w 6097587"/>
              <a:gd name="connsiteY4-128" fmla="*/ 966044 h 1875225"/>
              <a:gd name="connsiteX5-129" fmla="*/ 45268 w 6097587"/>
              <a:gd name="connsiteY5-130" fmla="*/ 0 h 1875225"/>
              <a:gd name="connsiteX0-131" fmla="*/ 45268 w 6097587"/>
              <a:gd name="connsiteY0-132" fmla="*/ 0 h 1875225"/>
              <a:gd name="connsiteX1-133" fmla="*/ 6097587 w 6097587"/>
              <a:gd name="connsiteY1-134" fmla="*/ 3017 h 1875225"/>
              <a:gd name="connsiteX2-135" fmla="*/ 6097587 w 6097587"/>
              <a:gd name="connsiteY2-136" fmla="*/ 1875225 h 1875225"/>
              <a:gd name="connsiteX3-137" fmla="*/ 0 w 6097587"/>
              <a:gd name="connsiteY3-138" fmla="*/ 1875225 h 1875225"/>
              <a:gd name="connsiteX4-139" fmla="*/ 649089 w 6097587"/>
              <a:gd name="connsiteY4-140" fmla="*/ 966044 h 1875225"/>
              <a:gd name="connsiteX5-141" fmla="*/ 45268 w 6097587"/>
              <a:gd name="connsiteY5-142" fmla="*/ 0 h 1875225"/>
              <a:gd name="connsiteX0-143" fmla="*/ 0 w 6052319"/>
              <a:gd name="connsiteY0-144" fmla="*/ 0 h 1875225"/>
              <a:gd name="connsiteX1-145" fmla="*/ 6052319 w 6052319"/>
              <a:gd name="connsiteY1-146" fmla="*/ 3017 h 1875225"/>
              <a:gd name="connsiteX2-147" fmla="*/ 6052319 w 6052319"/>
              <a:gd name="connsiteY2-148" fmla="*/ 1875225 h 1875225"/>
              <a:gd name="connsiteX3-149" fmla="*/ 18106 w 6052319"/>
              <a:gd name="connsiteY3-150" fmla="*/ 1872207 h 1875225"/>
              <a:gd name="connsiteX4-151" fmla="*/ 603821 w 6052319"/>
              <a:gd name="connsiteY4-152" fmla="*/ 966044 h 1875225"/>
              <a:gd name="connsiteX5-153" fmla="*/ 0 w 6052319"/>
              <a:gd name="connsiteY5-154" fmla="*/ 0 h 1875225"/>
              <a:gd name="connsiteX0-155" fmla="*/ 0 w 6052319"/>
              <a:gd name="connsiteY0-156" fmla="*/ 0 h 1875225"/>
              <a:gd name="connsiteX1-157" fmla="*/ 6052319 w 6052319"/>
              <a:gd name="connsiteY1-158" fmla="*/ 3017 h 1875225"/>
              <a:gd name="connsiteX2-159" fmla="*/ 6052319 w 6052319"/>
              <a:gd name="connsiteY2-160" fmla="*/ 1875225 h 1875225"/>
              <a:gd name="connsiteX3-161" fmla="*/ 18106 w 6052319"/>
              <a:gd name="connsiteY3-162" fmla="*/ 1872207 h 1875225"/>
              <a:gd name="connsiteX4-163" fmla="*/ 603821 w 6052319"/>
              <a:gd name="connsiteY4-164" fmla="*/ 966044 h 1875225"/>
              <a:gd name="connsiteX5-165" fmla="*/ 0 w 6052319"/>
              <a:gd name="connsiteY5-166" fmla="*/ 0 h 1875225"/>
              <a:gd name="connsiteX0-167" fmla="*/ 0 w 6777029"/>
              <a:gd name="connsiteY0-168" fmla="*/ 1847 h 1877072"/>
              <a:gd name="connsiteX1-169" fmla="*/ 6777029 w 6777029"/>
              <a:gd name="connsiteY1-170" fmla="*/ 0 h 1877072"/>
              <a:gd name="connsiteX2-171" fmla="*/ 6052319 w 6777029"/>
              <a:gd name="connsiteY2-172" fmla="*/ 1877072 h 1877072"/>
              <a:gd name="connsiteX3-173" fmla="*/ 18106 w 6777029"/>
              <a:gd name="connsiteY3-174" fmla="*/ 1874054 h 1877072"/>
              <a:gd name="connsiteX4-175" fmla="*/ 603821 w 6777029"/>
              <a:gd name="connsiteY4-176" fmla="*/ 967891 h 1877072"/>
              <a:gd name="connsiteX5-177" fmla="*/ 0 w 6777029"/>
              <a:gd name="connsiteY5-178" fmla="*/ 1847 h 1877072"/>
              <a:gd name="connsiteX0-179" fmla="*/ 0 w 6781893"/>
              <a:gd name="connsiteY0-180" fmla="*/ 1847 h 1881936"/>
              <a:gd name="connsiteX1-181" fmla="*/ 6777029 w 6781893"/>
              <a:gd name="connsiteY1-182" fmla="*/ 0 h 1881936"/>
              <a:gd name="connsiteX2-183" fmla="*/ 6781893 w 6781893"/>
              <a:gd name="connsiteY2-184" fmla="*/ 1881936 h 1881936"/>
              <a:gd name="connsiteX3-185" fmla="*/ 18106 w 6781893"/>
              <a:gd name="connsiteY3-186" fmla="*/ 1874054 h 1881936"/>
              <a:gd name="connsiteX4-187" fmla="*/ 603821 w 6781893"/>
              <a:gd name="connsiteY4-188" fmla="*/ 967891 h 1881936"/>
              <a:gd name="connsiteX5-189" fmla="*/ 0 w 6781893"/>
              <a:gd name="connsiteY5-190" fmla="*/ 1847 h 1881936"/>
              <a:gd name="connsiteX0-191" fmla="*/ 0 w 6781893"/>
              <a:gd name="connsiteY0-192" fmla="*/ 1847 h 1881936"/>
              <a:gd name="connsiteX1-193" fmla="*/ 6777029 w 6781893"/>
              <a:gd name="connsiteY1-194" fmla="*/ 0 h 1881936"/>
              <a:gd name="connsiteX2-195" fmla="*/ 6781893 w 6781893"/>
              <a:gd name="connsiteY2-196" fmla="*/ 1881936 h 1881936"/>
              <a:gd name="connsiteX3-197" fmla="*/ 43388 w 6781893"/>
              <a:gd name="connsiteY3-198" fmla="*/ 1874054 h 1881936"/>
              <a:gd name="connsiteX4-199" fmla="*/ 603821 w 6781893"/>
              <a:gd name="connsiteY4-200" fmla="*/ 967891 h 1881936"/>
              <a:gd name="connsiteX5-201" fmla="*/ 0 w 6781893"/>
              <a:gd name="connsiteY5-202" fmla="*/ 1847 h 1881936"/>
              <a:gd name="connsiteX0-203" fmla="*/ 0 w 6781893"/>
              <a:gd name="connsiteY0-204" fmla="*/ 1847 h 1881936"/>
              <a:gd name="connsiteX1-205" fmla="*/ 6777029 w 6781893"/>
              <a:gd name="connsiteY1-206" fmla="*/ 0 h 1881936"/>
              <a:gd name="connsiteX2-207" fmla="*/ 6781893 w 6781893"/>
              <a:gd name="connsiteY2-208" fmla="*/ 1881936 h 1881936"/>
              <a:gd name="connsiteX3-209" fmla="*/ 43388 w 6781893"/>
              <a:gd name="connsiteY3-210" fmla="*/ 1874054 h 1881936"/>
              <a:gd name="connsiteX4-211" fmla="*/ 603821 w 6781893"/>
              <a:gd name="connsiteY4-212" fmla="*/ 967891 h 1881936"/>
              <a:gd name="connsiteX5-213" fmla="*/ 0 w 6781893"/>
              <a:gd name="connsiteY5-214" fmla="*/ 1847 h 1881936"/>
              <a:gd name="connsiteX0-215" fmla="*/ 0 w 7456652"/>
              <a:gd name="connsiteY0-216" fmla="*/ 0 h 1880089"/>
              <a:gd name="connsiteX1-217" fmla="*/ 7456650 w 7456652"/>
              <a:gd name="connsiteY1-218" fmla="*/ 4331 h 1880089"/>
              <a:gd name="connsiteX2-219" fmla="*/ 6781893 w 7456652"/>
              <a:gd name="connsiteY2-220" fmla="*/ 1880089 h 1880089"/>
              <a:gd name="connsiteX3-221" fmla="*/ 43388 w 7456652"/>
              <a:gd name="connsiteY3-222" fmla="*/ 1872207 h 1880089"/>
              <a:gd name="connsiteX4-223" fmla="*/ 603821 w 7456652"/>
              <a:gd name="connsiteY4-224" fmla="*/ 966044 h 1880089"/>
              <a:gd name="connsiteX5-225" fmla="*/ 0 w 7456652"/>
              <a:gd name="connsiteY5-226" fmla="*/ 0 h 1880089"/>
              <a:gd name="connsiteX0-227" fmla="*/ 0 w 7456659"/>
              <a:gd name="connsiteY0-228" fmla="*/ 0 h 1886267"/>
              <a:gd name="connsiteX1-229" fmla="*/ 7456650 w 7456659"/>
              <a:gd name="connsiteY1-230" fmla="*/ 4331 h 1886267"/>
              <a:gd name="connsiteX2-231" fmla="*/ 7263807 w 7456659"/>
              <a:gd name="connsiteY2-232" fmla="*/ 1886267 h 1886267"/>
              <a:gd name="connsiteX3-233" fmla="*/ 43388 w 7456659"/>
              <a:gd name="connsiteY3-234" fmla="*/ 1872207 h 1886267"/>
              <a:gd name="connsiteX4-235" fmla="*/ 603821 w 7456659"/>
              <a:gd name="connsiteY4-236" fmla="*/ 966044 h 1886267"/>
              <a:gd name="connsiteX5-237" fmla="*/ 0 w 7456659"/>
              <a:gd name="connsiteY5-238" fmla="*/ 0 h 1886267"/>
              <a:gd name="connsiteX0-239" fmla="*/ 0 w 7263807"/>
              <a:gd name="connsiteY0-240" fmla="*/ 0 h 1886267"/>
              <a:gd name="connsiteX1-241" fmla="*/ 7252764 w 7263807"/>
              <a:gd name="connsiteY1-242" fmla="*/ 16688 h 1886267"/>
              <a:gd name="connsiteX2-243" fmla="*/ 7263807 w 7263807"/>
              <a:gd name="connsiteY2-244" fmla="*/ 1886267 h 1886267"/>
              <a:gd name="connsiteX3-245" fmla="*/ 43388 w 7263807"/>
              <a:gd name="connsiteY3-246" fmla="*/ 1872207 h 1886267"/>
              <a:gd name="connsiteX4-247" fmla="*/ 603821 w 7263807"/>
              <a:gd name="connsiteY4-248" fmla="*/ 966044 h 1886267"/>
              <a:gd name="connsiteX5-249" fmla="*/ 0 w 7263807"/>
              <a:gd name="connsiteY5-250" fmla="*/ 0 h 1886267"/>
              <a:gd name="connsiteX0-251" fmla="*/ 0 w 7263807"/>
              <a:gd name="connsiteY0-252" fmla="*/ 0 h 1886267"/>
              <a:gd name="connsiteX1-253" fmla="*/ 7252764 w 7263807"/>
              <a:gd name="connsiteY1-254" fmla="*/ 16688 h 1886267"/>
              <a:gd name="connsiteX2-255" fmla="*/ 7263807 w 7263807"/>
              <a:gd name="connsiteY2-256" fmla="*/ 1886267 h 1886267"/>
              <a:gd name="connsiteX3-257" fmla="*/ 66834 w 7263807"/>
              <a:gd name="connsiteY3-258" fmla="*/ 1872207 h 1886267"/>
              <a:gd name="connsiteX4-259" fmla="*/ 603821 w 7263807"/>
              <a:gd name="connsiteY4-260" fmla="*/ 966044 h 1886267"/>
              <a:gd name="connsiteX5-261" fmla="*/ 0 w 7263807"/>
              <a:gd name="connsiteY5-262" fmla="*/ 0 h 1886267"/>
              <a:gd name="connsiteX0-263" fmla="*/ 5556 w 7269363"/>
              <a:gd name="connsiteY0-264" fmla="*/ 0 h 1886267"/>
              <a:gd name="connsiteX1-265" fmla="*/ 7258320 w 7269363"/>
              <a:gd name="connsiteY1-266" fmla="*/ 16688 h 1886267"/>
              <a:gd name="connsiteX2-267" fmla="*/ 7269363 w 7269363"/>
              <a:gd name="connsiteY2-268" fmla="*/ 1886267 h 1886267"/>
              <a:gd name="connsiteX3-269" fmla="*/ 0 w 7269363"/>
              <a:gd name="connsiteY3-270" fmla="*/ 1876142 h 1886267"/>
              <a:gd name="connsiteX4-271" fmla="*/ 609377 w 7269363"/>
              <a:gd name="connsiteY4-272" fmla="*/ 966044 h 1886267"/>
              <a:gd name="connsiteX5-273" fmla="*/ 5556 w 7269363"/>
              <a:gd name="connsiteY5-274" fmla="*/ 0 h 1886267"/>
              <a:gd name="connsiteX0-275" fmla="*/ 5556 w 7269363"/>
              <a:gd name="connsiteY0-276" fmla="*/ 0 h 1886267"/>
              <a:gd name="connsiteX1-277" fmla="*/ 7258320 w 7269363"/>
              <a:gd name="connsiteY1-278" fmla="*/ 16688 h 1886267"/>
              <a:gd name="connsiteX2-279" fmla="*/ 7269363 w 7269363"/>
              <a:gd name="connsiteY2-280" fmla="*/ 1886267 h 1886267"/>
              <a:gd name="connsiteX3-281" fmla="*/ 0 w 7269363"/>
              <a:gd name="connsiteY3-282" fmla="*/ 1876142 h 1886267"/>
              <a:gd name="connsiteX4-283" fmla="*/ 571277 w 7269363"/>
              <a:gd name="connsiteY4-284" fmla="*/ 973915 h 1886267"/>
              <a:gd name="connsiteX5-285" fmla="*/ 5556 w 7269363"/>
              <a:gd name="connsiteY5-286" fmla="*/ 0 h 1886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7269363" h="1886267">
                <a:moveTo>
                  <a:pt x="5556" y="0"/>
                </a:moveTo>
                <a:lnTo>
                  <a:pt x="7258320" y="16688"/>
                </a:lnTo>
                <a:cubicBezTo>
                  <a:pt x="7259941" y="644000"/>
                  <a:pt x="7267742" y="1258955"/>
                  <a:pt x="7269363" y="1886267"/>
                </a:cubicBezTo>
                <a:lnTo>
                  <a:pt x="0" y="1876142"/>
                </a:lnTo>
                <a:cubicBezTo>
                  <a:pt x="411803" y="1636152"/>
                  <a:pt x="571483" y="1290344"/>
                  <a:pt x="571277" y="973915"/>
                </a:cubicBezTo>
                <a:cubicBezTo>
                  <a:pt x="571483" y="666274"/>
                  <a:pt x="512912" y="229377"/>
                  <a:pt x="55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66189" y="3828213"/>
            <a:ext cx="3969938" cy="23594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41180" y="2698712"/>
            <a:ext cx="4654118" cy="907379"/>
          </a:xfrm>
        </p:spPr>
        <p:txBody>
          <a:bodyPr anchor="ctr">
            <a:normAutofit/>
          </a:bodyPr>
          <a:lstStyle>
            <a:lvl1pPr algn="ctr">
              <a:defRPr sz="2250">
                <a:solidFill>
                  <a:schemeClr val="accent6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89DFA5F8-3355-465E-A68C-099EA57D8F58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847950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3062366"/>
            <a:ext cx="3868340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847950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3062366"/>
            <a:ext cx="3887391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89DFA5F8-3355-465E-A68C-099EA57D8F58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89DFA5F8-3355-465E-A68C-099EA57D8F58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657225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025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1132650"/>
            <a:ext cx="4627800" cy="40527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533849"/>
            <a:ext cx="3123900" cy="2858691"/>
          </a:xfrm>
        </p:spPr>
        <p:txBody>
          <a:bodyPr>
            <a:normAutofit/>
          </a:bodyPr>
          <a:lstStyle>
            <a:lvl1pPr marL="0" indent="0">
              <a:buNone/>
              <a:defRPr sz="1125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2024/9/18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368363" y="1091605"/>
            <a:ext cx="1146987" cy="4358879"/>
          </a:xfrm>
        </p:spPr>
        <p:txBody>
          <a:bodyPr vert="eaVert">
            <a:normAutofit/>
          </a:bodyPr>
          <a:lstStyle>
            <a:lvl1pPr>
              <a:defRPr sz="202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1091605"/>
            <a:ext cx="6659968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1246414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21201" y="3557403"/>
            <a:ext cx="4366931" cy="2595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2643707"/>
            <a:ext cx="7886700" cy="99417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20000"/>
              </a:lnSpc>
              <a:buNone/>
              <a:defRPr kumimoji="0" lang="zh-CN" altLang="en-US" sz="2475" b="0" i="0" u="none" strike="noStrike" kern="1200" cap="none" spc="0" normalizeH="0" baseline="0" noProof="1" dirty="0">
                <a:solidFill>
                  <a:schemeClr val="accent6"/>
                </a:solidFill>
                <a:uFillTx/>
                <a:latin typeface="Microsoft YaHei" panose="020B0503020204020204" charset="-122"/>
                <a:ea typeface="Microsoft YaHei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457200" y="1447800"/>
            <a:ext cx="8229600" cy="4800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457200" y="63246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2133600" y="6400800"/>
            <a:ext cx="5257800" cy="321311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18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ags" Target="../tags/tag3.xml"/><Relationship Id="rId27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/>
          </p:cNvSpPr>
          <p:nvPr>
            <p:ph type="title"/>
          </p:nvPr>
        </p:nvSpPr>
        <p:spPr>
          <a:xfrm>
            <a:off x="301625" y="876300"/>
            <a:ext cx="8540750" cy="762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 noRot="1"/>
          </p:cNvSpPr>
          <p:nvPr>
            <p:ph type="body" idx="1"/>
          </p:nvPr>
        </p:nvSpPr>
        <p:spPr>
          <a:xfrm>
            <a:off x="304800" y="1981200"/>
            <a:ext cx="8540750" cy="2260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21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1980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215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198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21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1980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0000"/>
        </a:buClr>
        <a:buSzPct val="80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Ø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9DFA5F8-3355-465E-A68C-099EA57D8F58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514350" rtl="0" eaLnBrk="1" latinLnBrk="0" hangingPunct="1">
        <a:lnSpc>
          <a:spcPct val="12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905" indent="-128270" algn="l" defTabSz="514350" rtl="0" eaLnBrk="1" latinLnBrk="0" hangingPunct="1">
        <a:lnSpc>
          <a:spcPct val="120000"/>
        </a:lnSpc>
        <a:spcBef>
          <a:spcPct val="113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indent="-128270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643255" indent="-128270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900430" indent="-128270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indent="-128270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13.emf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126.xml"/><Relationship Id="rId7" Type="http://schemas.openxmlformats.org/officeDocument/2006/relationships/oleObject" Target="../embeddings/oleObject1.bin"/><Relationship Id="rId2" Type="http://schemas.openxmlformats.org/officeDocument/2006/relationships/tags" Target="../tags/tag12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7" Type="http://schemas.openxmlformats.org/officeDocument/2006/relationships/image" Target="../media/image14.jpe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tags" Target="../tags/tag189.xml"/><Relationship Id="rId7" Type="http://schemas.openxmlformats.org/officeDocument/2006/relationships/oleObject" Target="../embeddings/oleObject3.bin"/><Relationship Id="rId2" Type="http://schemas.openxmlformats.org/officeDocument/2006/relationships/tags" Target="../tags/tag18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7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6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9.emf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18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195.xml"/><Relationship Id="rId7" Type="http://schemas.openxmlformats.org/officeDocument/2006/relationships/oleObject" Target="../embeddings/oleObject4.bin"/><Relationship Id="rId2" Type="http://schemas.openxmlformats.org/officeDocument/2006/relationships/tags" Target="../tags/tag19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tags" Target="../tags/tag199.xml"/><Relationship Id="rId7" Type="http://schemas.openxmlformats.org/officeDocument/2006/relationships/oleObject" Target="../embeddings/oleObject5.bin"/><Relationship Id="rId2" Type="http://schemas.openxmlformats.org/officeDocument/2006/relationships/tags" Target="../tags/tag19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9.xml"/><Relationship Id="rId10" Type="http://schemas.openxmlformats.org/officeDocument/2006/relationships/image" Target="../media/image22.emf"/><Relationship Id="rId4" Type="http://schemas.openxmlformats.org/officeDocument/2006/relationships/slideLayout" Target="../slideLayouts/slideLayout22.xml"/><Relationship Id="rId9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0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0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0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0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0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0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0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0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tags" Target="../tags/tag132.xml"/><Relationship Id="rId7" Type="http://schemas.openxmlformats.org/officeDocument/2006/relationships/oleObject" Target="../embeddings/oleObject2.bin"/><Relationship Id="rId2" Type="http://schemas.openxmlformats.org/officeDocument/2006/relationships/tags" Target="../tags/tag13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9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28650" y="2108198"/>
            <a:ext cx="5829300" cy="708439"/>
          </a:xfrm>
        </p:spPr>
        <p:txBody>
          <a:bodyPr>
            <a:noAutofit/>
          </a:bodyPr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u="none" strike="noStrike" baseline="0">
                <a:solidFill>
                  <a:schemeClr val="accent1">
                    <a:lumMod val="75000"/>
                  </a:schemeClr>
                </a:solidFill>
                <a:uLnTx/>
                <a:uFillTx/>
              </a:rPr>
              <a:t>图形与动画</a:t>
            </a:r>
            <a:r>
              <a:rPr lang="en-US" altLang="zh-CN" sz="4800" u="none" strike="noStrike" baseline="0">
                <a:solidFill>
                  <a:schemeClr val="accent1">
                    <a:lumMod val="75000"/>
                  </a:schemeClr>
                </a:solidFill>
                <a:uLnTx/>
                <a:uFillTx/>
              </a:rPr>
              <a:t>1</a:t>
            </a: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28650" y="3071796"/>
            <a:ext cx="5829300" cy="570602"/>
          </a:xfrm>
        </p:spPr>
        <p:txBody>
          <a:bodyPr>
            <a:noAutofit/>
          </a:bodyPr>
          <a:lstStyle/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700" dirty="0">
                <a:solidFill>
                  <a:schemeClr val="accent6">
                    <a:lumMod val="75000"/>
                  </a:schemeClr>
                </a:solidFill>
              </a:rPr>
              <a:t>何明耘 </a:t>
            </a:r>
          </a:p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700" dirty="0">
                <a:solidFill>
                  <a:schemeClr val="accent6">
                    <a:lumMod val="75000"/>
                  </a:schemeClr>
                </a:solidFill>
              </a:rPr>
              <a:t>电子科技大学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179070" y="1556703"/>
            <a:ext cx="8458200" cy="2391039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web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服务器</a:t>
            </a:r>
            <a:endParaRPr 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直接采用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visual Code  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（</a:t>
            </a:r>
            <a:r>
              <a:rPr lang="zh-CN" altLang="en-US" spc="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推荐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）</a:t>
            </a:r>
            <a:endParaRPr lang="en-US" alt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安装扩展 </a:t>
            </a: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live server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，以及浏览器</a:t>
            </a:r>
            <a:endParaRPr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264492-A0B1-4D2E-B3A1-898F79CEB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544702"/>
            <a:ext cx="4884563" cy="21798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5DE560-E2F4-4990-A3B9-4721B4DAF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75" y="3490697"/>
            <a:ext cx="5934190" cy="21080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023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179070" y="1556703"/>
            <a:ext cx="8458200" cy="325437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web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服务器</a:t>
            </a:r>
            <a:endParaRPr 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目录安排</a:t>
            </a:r>
            <a:endParaRPr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根目录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---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所有编写的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html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文件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	</a:t>
            </a:r>
            <a:endParaRPr lang="zh-CN" altLang="en-US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js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目录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---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放置相关的库文件，如</a:t>
            </a:r>
            <a:r>
              <a:rPr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three.js</a:t>
            </a:r>
            <a:r>
              <a:rPr lang="zh-CN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等</a:t>
            </a:r>
            <a:endParaRPr lang="zh-CN" altLang="en-US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css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目录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----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放置网页的样式文件</a:t>
            </a:r>
            <a:endParaRPr lang="en-US" alt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images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目录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----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放置将来的素材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179070" y="1556703"/>
            <a:ext cx="8458200" cy="537210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第一个例子展示</a:t>
            </a:r>
            <a:endParaRPr 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&lt;html&gt;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&lt;head&gt;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    &lt;meta http-equiv="Content-Type" content="text/html; charset=UTF-8"&gt;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    &lt;title&gt;我的第一个例子&lt;/title&gt;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    </a:t>
            </a: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&lt;style&gt; body { margin: 0; }  canvas { width: 100%; height: 100% } &lt;/style&gt;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    </a:t>
            </a: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&lt;script src="js/three.min.js"&gt;&lt;/script&gt;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</a:t>
            </a: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&lt;/head&gt;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</a:t>
            </a: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&lt;body&gt;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    &lt;h1&gt;第一个例子展示&lt;/h1&gt;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    </a:t>
            </a: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&lt;script&gt;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 var scene = new THREE.Scene();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 var camera = new THREE.PerspectiveCamera( 75, window.innerWidth / window.innerHeight, 0.1, 1000 ); 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 var renderer = new THREE.WebGLRenderer(); 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 renderer.setSize( window.innerWidth, window.innerHeight );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 document.body.appendChild( renderer.domElement );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 const sphereMaterial = new THREE.MeshLambertMaterial( { color: 0xCC0000 });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     </a:t>
            </a:r>
            <a:r>
              <a:rPr lang="en-US" altLang="zh-CN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</a:t>
            </a: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const sphere = new THREE.Mesh( new THREE.SphereGeometry( 30, 30, 30), sphereMaterial); 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     </a:t>
            </a:r>
            <a:r>
              <a:rPr lang="en-US" altLang="zh-CN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 </a:t>
            </a: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sphere.position.z = -60;</a:t>
            </a:r>
          </a:p>
          <a:p>
            <a:pPr marL="914400" lvl="2" indent="0" algn="l" defTabSz="914400">
              <a:lnSpc>
                <a:spcPct val="140000"/>
              </a:lnSpc>
              <a:buNone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179070" y="1556703"/>
            <a:ext cx="8458200" cy="414083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第一个例子展示</a:t>
            </a:r>
            <a:endParaRPr 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 scene.add(sphere);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 const pointLight = new THREE.PointLight(0xFFFFFF);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 pointLight.position.x = 10; 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 pointLight.position.y = 50; 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 pointLight.position.z = 130; 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 scene.add(pointLight);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 function update () { 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	renderer.render(scene, camera); 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	requestAnimationFrame(update);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	 } 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requestAnimationFrame(update);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	&lt;/script&gt;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	&lt;/body&gt;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1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&lt;/html&gt;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179070" y="1556703"/>
            <a:ext cx="8458200" cy="93980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第一个例子展示</a:t>
            </a:r>
            <a:endParaRPr 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pic>
        <p:nvPicPr>
          <p:cNvPr id="21" name="图片 21" descr="Cache_-62d1279501722d54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385" y="2564765"/>
            <a:ext cx="6167120" cy="28803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179070" y="1556703"/>
            <a:ext cx="8458200" cy="500062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JavaScript脚本语言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客户端的脚本语言</a:t>
            </a:r>
            <a:r>
              <a:rPr lang="zh-CN" altLang="en-US" sz="240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，在浏览器上运行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一种解释语言</a:t>
            </a:r>
            <a:endParaRPr lang="zh-CN" altLang="en-US" sz="240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一种基于对象的脚本语言</a:t>
            </a:r>
            <a:endParaRPr lang="zh-CN" altLang="en-US" sz="240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弱类型的变量</a:t>
            </a:r>
            <a:endParaRPr lang="zh-CN" altLang="en-US" sz="240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不依赖于操作系统，仅需要浏览器的支持</a:t>
            </a:r>
            <a:endParaRPr lang="zh-CN" altLang="en-US" sz="240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直接对用户或客户输入做出响应，无需经过web服务程序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36830" y="1557020"/>
            <a:ext cx="8991600" cy="271208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变量与数据类型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变量采用关键字var或</a:t>
            </a: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let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来声明，未赋值前</a:t>
            </a: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“undefined”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五类：数值、字符串、布尔、Undefined和Null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484120" y="3716973"/>
            <a:ext cx="5080000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if (a = = 4)</a:t>
            </a:r>
          </a:p>
          <a:p>
            <a:pPr indent="266700"/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b =  b + 1;</a:t>
            </a:r>
          </a:p>
          <a:p>
            <a:pPr indent="266700"/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else</a:t>
            </a:r>
          </a:p>
          <a:p>
            <a:pPr indent="266700"/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a =  a + 1;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36830" y="1557020"/>
            <a:ext cx="8991600" cy="271208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函数定义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使用function关键字定义</a:t>
            </a: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没有声明返回类型，参数也没有声明类型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4075" y="4365307"/>
            <a:ext cx="5080000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function square(x) </a:t>
            </a:r>
          </a:p>
          <a:p>
            <a:pPr indent="266700"/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{</a:t>
            </a:r>
          </a:p>
          <a:p>
            <a:pPr indent="266700"/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return x * x;</a:t>
            </a:r>
          </a:p>
          <a:p>
            <a:pPr indent="266700"/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}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36830" y="1557020"/>
            <a:ext cx="8991600" cy="369697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函数定义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全局域</a:t>
            </a: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定义在对象内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83895" y="2924810"/>
            <a:ext cx="312864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function myFunction(a, b) {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  return a * b;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}</a:t>
            </a:r>
            <a:endParaRPr lang="zh-CN" altLang="en-US" sz="1800"/>
          </a:p>
        </p:txBody>
      </p:sp>
      <p:sp>
        <p:nvSpPr>
          <p:cNvPr id="3" name="文本框 2"/>
          <p:cNvSpPr txBox="1"/>
          <p:nvPr/>
        </p:nvSpPr>
        <p:spPr>
          <a:xfrm>
            <a:off x="4787900" y="3043555"/>
            <a:ext cx="417703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myFunction(1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，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3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 </a:t>
            </a:r>
            <a:endParaRPr lang="zh-CN" sz="20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window.myFunction(1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，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3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 </a:t>
            </a:r>
            <a:r>
              <a:rPr lang="zh-CN" sz="2000">
                <a:solidFill>
                  <a:srgbClr val="000000"/>
                </a:solidFill>
                <a:ea typeface="SimSun" panose="02010600030101010101" pitchFamily="2" charset="-122"/>
              </a:rPr>
              <a:t>是一样的</a:t>
            </a:r>
            <a:r>
              <a:rPr lang="zh-CN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。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259840" y="4508818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myObject = {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 firstName:"John"</a:t>
            </a:r>
            <a:r>
              <a:rPr lang="zh-CN" sz="1800">
                <a:solidFill>
                  <a:srgbClr val="000000"/>
                </a:solidFill>
                <a:ea typeface="SimSun" panose="02010600030101010101" pitchFamily="2" charset="-122"/>
              </a:rPr>
              <a:t>，</a:t>
            </a:r>
            <a:endParaRPr lang="en-US" sz="18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 lastName: "Doe"</a:t>
            </a:r>
            <a:r>
              <a:rPr lang="zh-CN" sz="1800">
                <a:solidFill>
                  <a:srgbClr val="000000"/>
                </a:solidFill>
                <a:ea typeface="SimSun" panose="02010600030101010101" pitchFamily="2" charset="-122"/>
              </a:rPr>
              <a:t>，</a:t>
            </a:r>
            <a:endParaRPr lang="en-US" sz="18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 fullName: function ( ) 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{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      return this.firstName + " " + this.lastName;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}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}</a:t>
            </a: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5220335" y="508508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myObject.fullName();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36830" y="1557020"/>
            <a:ext cx="8991600" cy="409130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函数定义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通过构造函数调用</a:t>
            </a: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构造函数: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创建对象</a:t>
            </a: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调用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7765" y="2852738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function myFunction(arg1, arg2) {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this.firstName = arg1;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this.lastName = arg2;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}</a:t>
            </a:r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3204210" y="443738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x = new myFunction("John", "Doe");</a:t>
            </a:r>
            <a:endParaRPr lang="zh-CN" altLang="en-US" sz="1800"/>
          </a:p>
        </p:txBody>
      </p:sp>
      <p:sp>
        <p:nvSpPr>
          <p:cNvPr id="7" name="文本框 6"/>
          <p:cNvSpPr txBox="1"/>
          <p:nvPr/>
        </p:nvSpPr>
        <p:spPr>
          <a:xfrm>
            <a:off x="3275965" y="53733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x.firstName;     // </a:t>
            </a:r>
            <a:r>
              <a:rPr lang="zh-CN" sz="1800">
                <a:solidFill>
                  <a:srgbClr val="000000"/>
                </a:solidFill>
                <a:ea typeface="SimSun" panose="02010600030101010101" pitchFamily="2" charset="-122"/>
              </a:rPr>
              <a:t>返回 </a:t>
            </a: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"John"</a:t>
            </a:r>
            <a:endParaRPr lang="zh-CN" altLang="en-US" sz="18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183025" y="1996487"/>
            <a:ext cx="1070722" cy="230029"/>
          </a:xfrm>
          <a:prstGeom prst="rect">
            <a:avLst/>
          </a:prstGeom>
          <a:noFill/>
        </p:spPr>
        <p:txBody>
          <a:bodyPr wrap="square" rtlCol="0">
            <a:normAutofit fontScale="47500" lnSpcReduction="10000"/>
          </a:bodyPr>
          <a:lstStyle/>
          <a:p>
            <a:pPr algn="ctr"/>
            <a:r>
              <a:rPr lang="en-US" altLang="zh-CN" sz="1050" kern="2600" spc="2000">
                <a:solidFill>
                  <a:schemeClr val="dk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ONE</a:t>
            </a:r>
          </a:p>
        </p:txBody>
      </p:sp>
      <p:sp>
        <p:nvSpPr>
          <p:cNvPr id="24" name="标题 2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907790" y="2698750"/>
            <a:ext cx="5087620" cy="907415"/>
          </a:xfrm>
        </p:spPr>
        <p:txBody>
          <a:bodyPr wrap="square" lIns="67500" tIns="35100" rIns="67500" bIns="35100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u="none" strike="noStrike" baseline="0">
                <a:solidFill>
                  <a:schemeClr val="accent1"/>
                </a:solidFill>
                <a:uLnTx/>
                <a:uFillTx/>
              </a:rPr>
              <a:t>第三章 </a:t>
            </a:r>
            <a:r>
              <a:rPr lang="en-US" sz="3200" b="1" u="none" strike="noStrike" baseline="0">
                <a:solidFill>
                  <a:schemeClr val="accent1"/>
                </a:solidFill>
                <a:uLnTx/>
                <a:uFillTx/>
              </a:rPr>
              <a:t>WebGL</a:t>
            </a:r>
            <a:r>
              <a:rPr lang="zh-CN" altLang="en-US" sz="3200" b="1" u="none" strike="noStrike" baseline="0">
                <a:solidFill>
                  <a:schemeClr val="accent1"/>
                </a:solidFill>
                <a:uLnTx/>
                <a:uFillTx/>
              </a:rPr>
              <a:t>编程</a:t>
            </a: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2885688" y="2653343"/>
            <a:ext cx="966778" cy="998117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rmAutofit/>
          </a:bodyPr>
          <a:lstStyle/>
          <a:p>
            <a:pPr algn="ctr"/>
            <a:r>
              <a:rPr lang="en-US" altLang="zh-CN" sz="6000">
                <a:solidFill>
                  <a:schemeClr val="accent6"/>
                </a:solidFill>
              </a:rPr>
              <a:t>1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36830" y="1557020"/>
            <a:ext cx="8991600" cy="409130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对象和数组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对象</a:t>
            </a: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采用</a:t>
            </a: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{}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的方式定义</a:t>
            </a: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: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50" y="2565400"/>
            <a:ext cx="6025515" cy="3996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409130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对象和数组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对象</a:t>
            </a: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采用</a:t>
            </a: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new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方式创建和初始</a:t>
            </a: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: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51460" y="3933190"/>
            <a:ext cx="875474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286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o = new Object( );		//</a:t>
            </a:r>
            <a:r>
              <a:rPr lang="zh-CN" sz="2000">
                <a:solidFill>
                  <a:srgbClr val="000000"/>
                </a:solidFill>
                <a:ea typeface="SimSun" panose="02010600030101010101" pitchFamily="2" charset="-122"/>
              </a:rPr>
              <a:t>创建一个空对象，和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{}</a:t>
            </a:r>
            <a:r>
              <a:rPr lang="zh-CN" sz="2000">
                <a:solidFill>
                  <a:srgbClr val="000000"/>
                </a:solidFill>
                <a:ea typeface="SimSun" panose="02010600030101010101" pitchFamily="2" charset="-122"/>
              </a:rPr>
              <a:t>一样</a:t>
            </a:r>
            <a:endParaRPr lang="en-US" sz="20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228600"/>
            <a:endParaRPr lang="en-US" sz="20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2286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d = new Date( );			//</a:t>
            </a:r>
            <a:r>
              <a:rPr lang="zh-CN" sz="2000">
                <a:solidFill>
                  <a:srgbClr val="000000"/>
                </a:solidFill>
                <a:ea typeface="SimSun" panose="02010600030101010101" pitchFamily="2" charset="-122"/>
              </a:rPr>
              <a:t>创建一个表示当前时间的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Date</a:t>
            </a:r>
            <a:r>
              <a:rPr lang="zh-CN" sz="2000">
                <a:solidFill>
                  <a:srgbClr val="000000"/>
                </a:solidFill>
                <a:ea typeface="SimSun" panose="02010600030101010101" pitchFamily="2" charset="-122"/>
              </a:rPr>
              <a:t>对象</a:t>
            </a:r>
            <a:endParaRPr lang="en-US" sz="20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2286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r = new RegExp("js");	//</a:t>
            </a:r>
            <a:r>
              <a:rPr lang="zh-CN" sz="2000">
                <a:solidFill>
                  <a:srgbClr val="000000"/>
                </a:solidFill>
                <a:ea typeface="SimSun" panose="02010600030101010101" pitchFamily="2" charset="-122"/>
              </a:rPr>
              <a:t>创建一个可以进行模式匹配的 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RegExp</a:t>
            </a:r>
            <a:r>
              <a:rPr lang="zh-CN" sz="2000">
                <a:solidFill>
                  <a:srgbClr val="000000"/>
                </a:solidFill>
                <a:ea typeface="SimSun" panose="02010600030101010101" pitchFamily="2" charset="-122"/>
              </a:rPr>
              <a:t>对象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704596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对象和数组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对象</a:t>
            </a: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采用</a:t>
            </a: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[]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方式定义</a:t>
            </a: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:</a:t>
            </a: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可以嵌套</a:t>
            </a: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采用</a:t>
            </a: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new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方式</a:t>
            </a: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905" y="3284855"/>
            <a:ext cx="78479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primes = [ 2, 3, 5, 7, 11 ];		//</a:t>
            </a:r>
            <a:r>
              <a:rPr lang="zh-CN" sz="1800">
                <a:solidFill>
                  <a:srgbClr val="000000"/>
                </a:solidFill>
                <a:ea typeface="SimSun" panose="02010600030101010101" pitchFamily="2" charset="-122"/>
              </a:rPr>
              <a:t>有</a:t>
            </a: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5</a:t>
            </a:r>
            <a:r>
              <a:rPr lang="zh-CN" sz="1800">
                <a:solidFill>
                  <a:srgbClr val="000000"/>
                </a:solidFill>
                <a:ea typeface="SimSun" panose="02010600030101010101" pitchFamily="2" charset="-122"/>
              </a:rPr>
              <a:t>个数值的数组</a:t>
            </a:r>
            <a:endParaRPr lang="en-US" sz="18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misc = [ 1.1, true, "a", ];		//3</a:t>
            </a:r>
            <a:r>
              <a:rPr lang="zh-CN" sz="1800">
                <a:solidFill>
                  <a:srgbClr val="000000"/>
                </a:solidFill>
                <a:ea typeface="SimSun" panose="02010600030101010101" pitchFamily="2" charset="-122"/>
              </a:rPr>
              <a:t>个不同类型的元素和结尾的逗号</a:t>
            </a:r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3059430" y="465328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b = [[1, {x:1, y:2}], [2, {x:3, y:4}]]</a:t>
            </a: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3122295" y="5733415"/>
            <a:ext cx="50171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var a = new Array( ); //</a:t>
            </a:r>
            <a:r>
              <a:rPr lang="zh-CN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创建一个空数组</a:t>
            </a:r>
            <a:r>
              <a:rPr lang="zh-CN">
                <a:solidFill>
                  <a:srgbClr val="000000"/>
                </a:solidFill>
                <a:sym typeface="+mn-ea"/>
              </a:rPr>
              <a:t>，和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[ ]</a:t>
            </a:r>
            <a:r>
              <a:rPr lang="zh-CN">
                <a:solidFill>
                  <a:srgbClr val="000000"/>
                </a:solidFill>
                <a:sym typeface="+mn-ea"/>
              </a:rPr>
              <a:t>一样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359854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网页嵌入javascript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&lt;script&gt; 标签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160" y="2997200"/>
            <a:ext cx="756285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&lt;html&gt;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&lt;body&gt;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&lt;script&gt;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    document.write("&lt;h1&gt;This is a heading&lt;/h1&gt;");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    document.write("&lt;p&gt;This is a paragraph&lt;/p&gt;");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   &lt;/script&gt;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&lt;/body&gt;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&lt;/html&gt;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300799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网页嵌入javascript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也可以嵌入文件方式</a:t>
            </a: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2000" y="330263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&lt;script src="filename.js"&gt;&lt;/script&gt;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300799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javascript交互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更改内容</a:t>
            </a: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02590" y="2708910"/>
            <a:ext cx="849820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&lt;html&gt;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&lt;body&gt;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&lt;h1&gt;My Web Page&lt;/h1&gt;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&lt;p id="demo"&gt;A Paragraph&lt;/p&gt;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&lt;button type="button" onclick="myFunction()"&gt;Try it&lt;/button&gt;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&lt;script&gt;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function myFunction( ){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document.getElementById("demo").innerHTML="My First JavaScript Function";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}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&lt;/script&gt;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&lt;/body&gt;</a:t>
            </a:r>
          </a:p>
          <a:p>
            <a:pPr indent="13335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&lt;/html&gt;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477964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javascript交互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网页元素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获取网页元素，并交互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7540" y="270891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&lt;img src="somepicture.jpg" id="pic"&gt;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1979295" y="407733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image = document.getElementById("pic");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477964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交互界面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输入框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下拉列表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475740" y="278130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&lt;input type="text" id="textin"&gt;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403350" y="4004945"/>
            <a:ext cx="5080000" cy="16300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&lt;select id="sel"&gt;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&lt;option value="1"&gt;Option 1&lt;/option&gt;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&lt;option value="2"&gt;Option 2&lt;/option&gt;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&lt;option value="3"&gt;Option 3&lt;/option&gt;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&lt;/select&gt;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二、Javascript基础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487807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交互界面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输入框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下拉列表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消息触发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555875" y="249301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&lt;input type="text" id="textin"&gt;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403350" y="4004945"/>
            <a:ext cx="5080000" cy="16300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&lt;select id="sel"&gt;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&lt;option value="1"&gt;Option 1&lt;/option&gt;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&lt;option value="2"&gt;Option 2&lt;/option&gt;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&lt;option value="3"&gt;Option 3&lt;/option&gt;</a:t>
            </a:r>
          </a:p>
          <a:p>
            <a:pPr indent="266700"/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&lt;/select&gt;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2555875" y="289179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&lt;input type="checkbox" id="cbox"&gt;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2627630" y="563499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1800">
                <a:solidFill>
                  <a:srgbClr val="242021"/>
                </a:solidFill>
                <a:latin typeface="+mj-lt"/>
                <a:ea typeface="SimSun" panose="02010600030101010101" pitchFamily="2" charset="-122"/>
                <a:cs typeface="+mj-lt"/>
              </a:rPr>
              <a:t>&lt;body onload="init()"&gt;</a:t>
            </a:r>
            <a:endParaRPr lang="zh-CN" altLang="en-US" sz="1800">
              <a:latin typeface="+mj-lt"/>
              <a:cs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9205" y="6093460"/>
            <a:ext cx="7118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>
                <a:solidFill>
                  <a:srgbClr val="242021"/>
                </a:solidFill>
                <a:ea typeface="SimSun" panose="02010600030101010101" pitchFamily="2" charset="-122"/>
                <a:cs typeface="Arial" panose="020B0604020202020204" pitchFamily="34" charset="0"/>
              </a:rPr>
              <a:t>checkbox.onchange = function() { alert("Checkbox changed"); };</a:t>
            </a:r>
            <a:endParaRPr lang="zh-CN" altLang="en-US" sz="1800"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330263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四大元素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render</a:t>
            </a: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camera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scene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controller</a:t>
            </a: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323850" y="1989138"/>
            <a:ext cx="8458200" cy="69405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three.js介绍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https://threejs.org/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323215" y="2683510"/>
          <a:ext cx="8611235" cy="387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7" imgW="5571490" imgH="8924925" progId="Paint.Picture">
                  <p:embed/>
                </p:oleObj>
              </mc:Choice>
              <mc:Fallback>
                <p:oleObj r:id="rId7" imgW="5571490" imgH="89249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215" y="2683510"/>
                        <a:ext cx="8611235" cy="387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477964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画布设置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二维绘制</a:t>
            </a: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网页元素</a:t>
            </a:r>
          </a:p>
          <a:p>
            <a:pPr lvl="3" algn="l" defTabSz="914400">
              <a:lnSpc>
                <a:spcPct val="140000"/>
              </a:lnSpc>
              <a:buChar char="l"/>
            </a:pP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代码控制</a:t>
            </a: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59205" y="3284855"/>
            <a:ext cx="7254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&lt;canvas id="myCanvas" width=" width " height=" height "&gt;&lt;/canvas&gt;</a:t>
            </a:r>
            <a:endParaRPr lang="zh-CN" altLang="en-US" sz="1800"/>
          </a:p>
        </p:txBody>
      </p:sp>
      <p:sp>
        <p:nvSpPr>
          <p:cNvPr id="2" name="文本框 1"/>
          <p:cNvSpPr txBox="1"/>
          <p:nvPr/>
        </p:nvSpPr>
        <p:spPr>
          <a:xfrm>
            <a:off x="1835785" y="4293235"/>
            <a:ext cx="56273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var canvas = document.getElementById("myCanvas");</a:t>
            </a:r>
          </a:p>
          <a:p>
            <a:r>
              <a:rPr lang="zh-CN" altLang="en-US"/>
              <a:t>var ctx = canvas.getContext("2d");</a:t>
            </a:r>
          </a:p>
          <a:p>
            <a:r>
              <a:rPr lang="zh-CN" altLang="en-US"/>
              <a:t>ctx.fillRect(x, y, width, height);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477964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画布设置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三维绘制</a:t>
            </a: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获取WebGL绘图上下文时使用</a:t>
            </a:r>
          </a:p>
          <a:p>
            <a:pPr marL="1371600" lvl="3" indent="0" algn="l" defTabSz="914400">
              <a:lnSpc>
                <a:spcPct val="140000"/>
              </a:lnSpc>
              <a:buNone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getWebGLContext(canvas, opt_debug)</a:t>
            </a: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绘制句柄</a:t>
            </a: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引擎</a:t>
            </a: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1640" y="429323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1800" b="1">
                <a:latin typeface="SimSun" panose="02010600030101010101" pitchFamily="2" charset="-122"/>
                <a:ea typeface="SimSun" panose="02010600030101010101" pitchFamily="2" charset="-122"/>
              </a:rPr>
              <a:t>“expeimental-WebGL”</a:t>
            </a:r>
            <a:endParaRPr lang="en-US" altLang="en-US" sz="1800" b="1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260" y="5445125"/>
            <a:ext cx="79228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651000" indent="-16510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renderer = new THREE.WebGLRenderer( {canvas: theCanvas,antialias: true} );</a:t>
            </a: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395605" y="6093460"/>
            <a:ext cx="4906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5240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renderer.render( scene, camera );</a:t>
            </a:r>
            <a:endParaRPr lang="zh-CN" altLang="en-US" sz="180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330263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场景搭建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场景创建</a:t>
            </a: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场景树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763395" y="278130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scene = new THREE.Scene();</a:t>
            </a:r>
            <a:endParaRPr lang="zh-CN" altLang="en-US" sz="1800"/>
          </a:p>
        </p:txBody>
      </p:sp>
      <p:sp>
        <p:nvSpPr>
          <p:cNvPr id="2" name="文本框 1"/>
          <p:cNvSpPr txBox="1"/>
          <p:nvPr/>
        </p:nvSpPr>
        <p:spPr>
          <a:xfrm>
            <a:off x="683260" y="4004945"/>
            <a:ext cx="4572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node.add（object）</a:t>
            </a:r>
          </a:p>
          <a:p>
            <a:r>
              <a:rPr lang="zh-CN" altLang="en-US"/>
              <a:t>node.remove（object）</a:t>
            </a:r>
          </a:p>
          <a:p>
            <a:r>
              <a:rPr lang="en-US" altLang="zh-CN"/>
              <a:t>scene.add(node)</a:t>
            </a:r>
          </a:p>
        </p:txBody>
      </p:sp>
      <p:sp>
        <p:nvSpPr>
          <p:cNvPr id="6" name="Text Box 12"/>
          <p:cNvSpPr txBox="1"/>
          <p:nvPr/>
        </p:nvSpPr>
        <p:spPr>
          <a:xfrm>
            <a:off x="6019800" y="2971800"/>
            <a:ext cx="1524000" cy="3460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ahoma" panose="020B0604030504040204" pitchFamily="34" charset="0"/>
                <a:ea typeface="PMingLiU" pitchFamily="18" charset="-120"/>
              </a:rPr>
              <a:t>House</a:t>
            </a:r>
          </a:p>
        </p:txBody>
      </p:sp>
      <p:sp>
        <p:nvSpPr>
          <p:cNvPr id="7" name="Text Box 13"/>
          <p:cNvSpPr txBox="1"/>
          <p:nvPr/>
        </p:nvSpPr>
        <p:spPr>
          <a:xfrm>
            <a:off x="5486400" y="3921125"/>
            <a:ext cx="762000" cy="3460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ahoma" panose="020B0604030504040204" pitchFamily="34" charset="0"/>
                <a:ea typeface="PMingLiU" pitchFamily="18" charset="-120"/>
              </a:rPr>
              <a:t>Sofa</a:t>
            </a:r>
          </a:p>
        </p:txBody>
      </p:sp>
      <p:sp>
        <p:nvSpPr>
          <p:cNvPr id="8" name="Text Box 14"/>
          <p:cNvSpPr txBox="1"/>
          <p:nvPr/>
        </p:nvSpPr>
        <p:spPr>
          <a:xfrm>
            <a:off x="7162800" y="3921125"/>
            <a:ext cx="762000" cy="3460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ahoma" panose="020B0604030504040204" pitchFamily="34" charset="0"/>
                <a:ea typeface="PMingLiU" pitchFamily="18" charset="-120"/>
              </a:rPr>
              <a:t>Table</a:t>
            </a:r>
          </a:p>
        </p:txBody>
      </p:sp>
      <p:sp>
        <p:nvSpPr>
          <p:cNvPr id="9" name="Text Box 15"/>
          <p:cNvSpPr txBox="1"/>
          <p:nvPr/>
        </p:nvSpPr>
        <p:spPr>
          <a:xfrm>
            <a:off x="6019800" y="4987925"/>
            <a:ext cx="762000" cy="3460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ahoma" panose="020B0604030504040204" pitchFamily="34" charset="0"/>
                <a:ea typeface="PMingLiU" pitchFamily="18" charset="-120"/>
              </a:rPr>
              <a:t>Man</a:t>
            </a:r>
          </a:p>
        </p:txBody>
      </p:sp>
      <p:sp>
        <p:nvSpPr>
          <p:cNvPr id="10" name="Text Box 16"/>
          <p:cNvSpPr txBox="1"/>
          <p:nvPr/>
        </p:nvSpPr>
        <p:spPr>
          <a:xfrm>
            <a:off x="7162800" y="4987925"/>
            <a:ext cx="762000" cy="3460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ahoma" panose="020B0604030504040204" pitchFamily="34" charset="0"/>
                <a:ea typeface="PMingLiU" pitchFamily="18" charset="-120"/>
              </a:rPr>
              <a:t>TV</a:t>
            </a:r>
          </a:p>
        </p:txBody>
      </p:sp>
      <p:sp>
        <p:nvSpPr>
          <p:cNvPr id="11" name="Text Box 17"/>
          <p:cNvSpPr txBox="1"/>
          <p:nvPr/>
        </p:nvSpPr>
        <p:spPr>
          <a:xfrm>
            <a:off x="4876800" y="4987925"/>
            <a:ext cx="762000" cy="3460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ahoma" panose="020B0604030504040204" pitchFamily="34" charset="0"/>
                <a:ea typeface="PMingLiU" pitchFamily="18" charset="-120"/>
              </a:rPr>
              <a:t>Cat</a:t>
            </a:r>
          </a:p>
        </p:txBody>
      </p:sp>
      <p:sp>
        <p:nvSpPr>
          <p:cNvPr id="12" name="Text Box 19"/>
          <p:cNvSpPr txBox="1"/>
          <p:nvPr/>
        </p:nvSpPr>
        <p:spPr>
          <a:xfrm>
            <a:off x="6781800" y="2971800"/>
            <a:ext cx="762000" cy="3460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ahoma" panose="020B0604030504040204" pitchFamily="34" charset="0"/>
                <a:ea typeface="PMingLiU" pitchFamily="18" charset="-120"/>
              </a:rPr>
              <a:t>Light</a:t>
            </a:r>
          </a:p>
        </p:txBody>
      </p:sp>
      <p:cxnSp>
        <p:nvCxnSpPr>
          <p:cNvPr id="13" name="AutoShape 20"/>
          <p:cNvCxnSpPr>
            <a:stCxn id="6" idx="2"/>
            <a:endCxn id="7" idx="0"/>
          </p:cNvCxnSpPr>
          <p:nvPr/>
        </p:nvCxnSpPr>
        <p:spPr>
          <a:xfrm flipH="1">
            <a:off x="5867400" y="3317875"/>
            <a:ext cx="914400" cy="6032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14" name="AutoShape 21"/>
          <p:cNvCxnSpPr>
            <a:stCxn id="6" idx="2"/>
            <a:endCxn id="8" idx="0"/>
          </p:cNvCxnSpPr>
          <p:nvPr/>
        </p:nvCxnSpPr>
        <p:spPr>
          <a:xfrm>
            <a:off x="6781800" y="3317875"/>
            <a:ext cx="762000" cy="6032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15" name="AutoShape 22"/>
          <p:cNvCxnSpPr>
            <a:stCxn id="7" idx="2"/>
            <a:endCxn id="11" idx="0"/>
          </p:cNvCxnSpPr>
          <p:nvPr/>
        </p:nvCxnSpPr>
        <p:spPr>
          <a:xfrm flipH="1">
            <a:off x="5257800" y="4267200"/>
            <a:ext cx="609600" cy="72072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16" name="AutoShape 23"/>
          <p:cNvCxnSpPr>
            <a:stCxn id="7" idx="2"/>
            <a:endCxn id="9" idx="0"/>
          </p:cNvCxnSpPr>
          <p:nvPr/>
        </p:nvCxnSpPr>
        <p:spPr>
          <a:xfrm>
            <a:off x="5867400" y="4267200"/>
            <a:ext cx="533400" cy="72072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17" name="AutoShape 24"/>
          <p:cNvCxnSpPr>
            <a:stCxn id="8" idx="2"/>
            <a:endCxn id="10" idx="0"/>
          </p:cNvCxnSpPr>
          <p:nvPr/>
        </p:nvCxnSpPr>
        <p:spPr>
          <a:xfrm>
            <a:off x="7543800" y="4267200"/>
            <a:ext cx="0" cy="72072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271208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场景搭建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场景创建</a:t>
            </a: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场景树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pic>
        <p:nvPicPr>
          <p:cNvPr id="17411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84120" y="2493010"/>
            <a:ext cx="6417310" cy="37122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-252730" y="1484630"/>
            <a:ext cx="8991600" cy="271208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摄像头</a:t>
            </a: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场景坐标系</a:t>
            </a:r>
            <a:endParaRPr lang="en-US" alt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摄像头节点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graphicFrame>
        <p:nvGraphicFramePr>
          <p:cNvPr id="2" name="对象 -2147482603"/>
          <p:cNvGraphicFramePr>
            <a:graphicFrameLocks noChangeAspect="1"/>
          </p:cNvGraphicFramePr>
          <p:nvPr/>
        </p:nvGraphicFramePr>
        <p:xfrm>
          <a:off x="2933700" y="2538095"/>
          <a:ext cx="5100955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7" imgW="6572250" imgH="4143375" progId="Visio.Drawing.15">
                  <p:embed/>
                </p:oleObj>
              </mc:Choice>
              <mc:Fallback>
                <p:oleObj r:id="rId7" imgW="6572250" imgH="414337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3700" y="2538095"/>
                        <a:ext cx="5100955" cy="2774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153098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摄像头</a:t>
            </a: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设置摄像头，对场景内容进行裁剪绘制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pic>
        <p:nvPicPr>
          <p:cNvPr id="26627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" y="3213100"/>
            <a:ext cx="4419600" cy="347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8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360" y="3213100"/>
            <a:ext cx="4495800" cy="3429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153098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摄像头</a:t>
            </a: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设置摄像头，对场景内容进行裁剪绘制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pic>
        <p:nvPicPr>
          <p:cNvPr id="200705" name="图片 200705" descr="C:\Users\xxx\AppData\Roaming\Tencent\Users\1005565035\QQ\WinTemp\RichOle\_V~}OOO7G_[C~(7YXW98OR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3861435"/>
            <a:ext cx="4491990" cy="27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-21474826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10" y="3789045"/>
            <a:ext cx="4775200" cy="2900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83260" y="2781300"/>
            <a:ext cx="78771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32080" indent="-132080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camera = new THREE.OrthographicCamera(width/-2,width/2,height/2,height/-2,1,1000);</a:t>
            </a:r>
          </a:p>
          <a:p>
            <a:pPr marL="132080" indent="-132080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scene.add(camera);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2771775" y="3205480"/>
            <a:ext cx="67132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var camera = new THREE.PerspectiveCamera(45,width/height,1,1000);</a:t>
            </a:r>
          </a:p>
          <a:p>
            <a:pPr indent="266700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scene.add(camera);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-252730" y="1484630"/>
            <a:ext cx="8991600" cy="93980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交互设置</a:t>
            </a: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1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graphicFrame>
        <p:nvGraphicFramePr>
          <p:cNvPr id="2" name="对象 -2147482601"/>
          <p:cNvGraphicFramePr>
            <a:graphicFrameLocks noChangeAspect="1"/>
          </p:cNvGraphicFramePr>
          <p:nvPr/>
        </p:nvGraphicFramePr>
        <p:xfrm>
          <a:off x="323215" y="2204720"/>
          <a:ext cx="8235315" cy="3855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r:id="rId7" imgW="5619750" imgH="3619500" progId="Visio.Drawing.15">
                  <p:embed/>
                </p:oleObj>
              </mc:Choice>
              <mc:Fallback>
                <p:oleObj r:id="rId7" imgW="5619750" imgH="36195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215" y="2204720"/>
                        <a:ext cx="8235315" cy="38557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266382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交互设置</a:t>
            </a: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鼠标交互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2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2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键盘交互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547495" y="2997200"/>
            <a:ext cx="64179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controls = new THREE.OrbitControls(camera,canvas);</a:t>
            </a:r>
            <a:endParaRPr lang="zh-CN" altLang="en-US" sz="1800"/>
          </a:p>
        </p:txBody>
      </p:sp>
      <p:sp>
        <p:nvSpPr>
          <p:cNvPr id="3" name="文本框 2"/>
          <p:cNvSpPr txBox="1"/>
          <p:nvPr/>
        </p:nvSpPr>
        <p:spPr>
          <a:xfrm>
            <a:off x="1763395" y="4004945"/>
            <a:ext cx="5080000" cy="1753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window.addEventListener(“keydown”,function()       {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	switch (event.keyCode) {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	case 49: // ’1’ key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		direction = !direction;</a:t>
            </a:r>
          </a:p>
          <a:p>
            <a:pPr indent="266700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		break;</a:t>
            </a:r>
            <a:endParaRPr lang="zh-CN" altLang="en-US" sz="1800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-252730" y="1484630"/>
            <a:ext cx="8991600" cy="266382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坐标系与观察</a:t>
            </a: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坐标系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2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2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观察变换</a:t>
            </a:r>
          </a:p>
        </p:txBody>
      </p:sp>
      <p:graphicFrame>
        <p:nvGraphicFramePr>
          <p:cNvPr id="2" name="对象 -2147482600"/>
          <p:cNvGraphicFramePr>
            <a:graphicFrameLocks noChangeAspect="1"/>
          </p:cNvGraphicFramePr>
          <p:nvPr/>
        </p:nvGraphicFramePr>
        <p:xfrm>
          <a:off x="3563620" y="1917065"/>
          <a:ext cx="5130165" cy="2430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r:id="rId7" imgW="7124700" imgH="2752725" progId="Visio.Drawing.15">
                  <p:embed/>
                </p:oleObj>
              </mc:Choice>
              <mc:Fallback>
                <p:oleObj r:id="rId7" imgW="7124700" imgH="275272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3620" y="1917065"/>
                        <a:ext cx="5130165" cy="24307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599"/>
          <p:cNvGraphicFramePr>
            <a:graphicFrameLocks noChangeAspect="1"/>
          </p:cNvGraphicFramePr>
          <p:nvPr/>
        </p:nvGraphicFramePr>
        <p:xfrm>
          <a:off x="1763395" y="4509135"/>
          <a:ext cx="5182235" cy="211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r:id="rId9" imgW="5953125" imgH="3248025" progId="Visio.Drawing.15">
                  <p:embed/>
                </p:oleObj>
              </mc:Choice>
              <mc:Fallback>
                <p:oleObj r:id="rId9" imgW="5953125" imgH="3248025" progId="Visio.Drawing.15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63395" y="4509135"/>
                        <a:ext cx="5182235" cy="2116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323850" y="1989138"/>
            <a:ext cx="8458200" cy="258826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WebGL 2.0基于OpenGL ES 3.0</a:t>
            </a:r>
          </a:p>
          <a:p>
            <a:pPr lvl="1" algn="l" defTabSz="914400">
              <a:lnSpc>
                <a:spcPct val="140000"/>
              </a:lnSpc>
              <a:buChar char="l"/>
            </a:pPr>
            <a:r>
              <a:rPr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three.js是基于WebGL封装的三维引擎，提供了基本的交互式图形绘制外，还封装了面向交互、场景管理、绘制管理、文件读写等方面的内容。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-252730" y="1484630"/>
            <a:ext cx="8991600" cy="266382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观察变换</a:t>
            </a:r>
            <a:endParaRPr lang="zh-CN" altLang="en-US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二维观察变换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2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2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z="2000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grpSp>
        <p:nvGrpSpPr>
          <p:cNvPr id="24578" name="组合 569346"/>
          <p:cNvGrpSpPr/>
          <p:nvPr/>
        </p:nvGrpSpPr>
        <p:grpSpPr>
          <a:xfrm>
            <a:off x="3272790" y="1773176"/>
            <a:ext cx="5730875" cy="3911035"/>
            <a:chOff x="277" y="906"/>
            <a:chExt cx="5271" cy="3625"/>
          </a:xfrm>
        </p:grpSpPr>
        <p:sp>
          <p:nvSpPr>
            <p:cNvPr id="24579" name="直接连接符 569347"/>
            <p:cNvSpPr/>
            <p:nvPr/>
          </p:nvSpPr>
          <p:spPr>
            <a:xfrm>
              <a:off x="757" y="1171"/>
              <a:ext cx="0" cy="220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24580" name="直接连接符 569348"/>
            <p:cNvSpPr/>
            <p:nvPr/>
          </p:nvSpPr>
          <p:spPr>
            <a:xfrm>
              <a:off x="277" y="2995"/>
              <a:ext cx="278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4581" name="文本框 569349"/>
            <p:cNvSpPr txBox="1"/>
            <p:nvPr/>
          </p:nvSpPr>
          <p:spPr>
            <a:xfrm>
              <a:off x="2902" y="3054"/>
              <a:ext cx="128" cy="4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  <a:ea typeface="方正黑体" pitchFamily="34" charset="-122"/>
                </a:rPr>
                <a:t>x</a:t>
              </a:r>
            </a:p>
          </p:txBody>
        </p:sp>
        <p:sp>
          <p:nvSpPr>
            <p:cNvPr id="24582" name="文本框 569350"/>
            <p:cNvSpPr txBox="1"/>
            <p:nvPr/>
          </p:nvSpPr>
          <p:spPr>
            <a:xfrm>
              <a:off x="406" y="990"/>
              <a:ext cx="128" cy="4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  <a:ea typeface="方正黑体" pitchFamily="34" charset="-122"/>
                </a:rPr>
                <a:t>y</a:t>
              </a:r>
            </a:p>
          </p:txBody>
        </p:sp>
        <p:sp>
          <p:nvSpPr>
            <p:cNvPr id="24583" name="文本框 569351"/>
            <p:cNvSpPr txBox="1"/>
            <p:nvPr/>
          </p:nvSpPr>
          <p:spPr>
            <a:xfrm>
              <a:off x="1176" y="3149"/>
              <a:ext cx="313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Times New Roman" panose="02020603050405020304" pitchFamily="18" charset="0"/>
                  <a:ea typeface="方正黑体" pitchFamily="34" charset="-122"/>
                </a:rPr>
                <a:t>w1</a:t>
              </a:r>
            </a:p>
          </p:txBody>
        </p:sp>
        <p:sp>
          <p:nvSpPr>
            <p:cNvPr id="24584" name="文本框 569352"/>
            <p:cNvSpPr txBox="1"/>
            <p:nvPr/>
          </p:nvSpPr>
          <p:spPr>
            <a:xfrm>
              <a:off x="2376" y="3197"/>
              <a:ext cx="313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Times New Roman" panose="02020603050405020304" pitchFamily="18" charset="0"/>
                  <a:ea typeface="方正黑体" pitchFamily="34" charset="-122"/>
                </a:rPr>
                <a:t>w2</a:t>
              </a:r>
            </a:p>
          </p:txBody>
        </p:sp>
        <p:sp>
          <p:nvSpPr>
            <p:cNvPr id="24585" name="文本框 569353"/>
            <p:cNvSpPr txBox="1"/>
            <p:nvPr/>
          </p:nvSpPr>
          <p:spPr>
            <a:xfrm>
              <a:off x="312" y="2420"/>
              <a:ext cx="313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Times New Roman" panose="02020603050405020304" pitchFamily="18" charset="0"/>
                  <a:ea typeface="方正黑体" pitchFamily="34" charset="-122"/>
                </a:rPr>
                <a:t>w3</a:t>
              </a:r>
            </a:p>
          </p:txBody>
        </p:sp>
        <p:sp>
          <p:nvSpPr>
            <p:cNvPr id="24586" name="文本框 569354"/>
            <p:cNvSpPr txBox="1"/>
            <p:nvPr/>
          </p:nvSpPr>
          <p:spPr>
            <a:xfrm>
              <a:off x="312" y="1757"/>
              <a:ext cx="313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Times New Roman" panose="02020603050405020304" pitchFamily="18" charset="0"/>
                  <a:ea typeface="方正黑体" pitchFamily="34" charset="-122"/>
                </a:rPr>
                <a:t>w4</a:t>
              </a:r>
            </a:p>
          </p:txBody>
        </p:sp>
        <p:sp>
          <p:nvSpPr>
            <p:cNvPr id="24587" name="文本框 569355"/>
            <p:cNvSpPr txBox="1"/>
            <p:nvPr/>
          </p:nvSpPr>
          <p:spPr>
            <a:xfrm>
              <a:off x="1664" y="906"/>
              <a:ext cx="512" cy="9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latin typeface="Times New Roman" panose="02020603050405020304" pitchFamily="18" charset="0"/>
                  <a:ea typeface="方正黑体" pitchFamily="34" charset="-122"/>
                </a:rPr>
                <a:t>窗口</a:t>
              </a:r>
            </a:p>
          </p:txBody>
        </p:sp>
        <p:sp>
          <p:nvSpPr>
            <p:cNvPr id="24588" name="右箭头 569356"/>
            <p:cNvSpPr/>
            <p:nvPr/>
          </p:nvSpPr>
          <p:spPr>
            <a:xfrm>
              <a:off x="2544" y="3581"/>
              <a:ext cx="1152" cy="240"/>
            </a:xfrm>
            <a:prstGeom prst="rightArrow">
              <a:avLst>
                <a:gd name="adj1" fmla="val 50000"/>
                <a:gd name="adj2" fmla="val 120000"/>
              </a:avLst>
            </a:prstGeom>
            <a:solidFill>
              <a:schemeClr val="accent2"/>
            </a:solidFill>
            <a:ln w="9525">
              <a:noFill/>
            </a:ln>
          </p:spPr>
          <p:txBody>
            <a:bodyPr anchor="t" anchorCtr="0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4589" name="任意多边形 569357"/>
            <p:cNvSpPr/>
            <p:nvPr/>
          </p:nvSpPr>
          <p:spPr>
            <a:xfrm>
              <a:off x="469" y="1920"/>
              <a:ext cx="2304" cy="816"/>
            </a:xfrm>
            <a:custGeom>
              <a:avLst/>
              <a:gdLst/>
              <a:ahLst/>
              <a:cxnLst/>
              <a:rect l="0" t="0" r="0" b="0"/>
              <a:pathLst>
                <a:path w="2304" h="816">
                  <a:moveTo>
                    <a:pt x="0" y="816"/>
                  </a:moveTo>
                  <a:lnTo>
                    <a:pt x="1200" y="288"/>
                  </a:lnTo>
                  <a:lnTo>
                    <a:pt x="1296" y="480"/>
                  </a:lnTo>
                  <a:lnTo>
                    <a:pt x="1392" y="144"/>
                  </a:lnTo>
                  <a:lnTo>
                    <a:pt x="1488" y="288"/>
                  </a:lnTo>
                  <a:lnTo>
                    <a:pt x="1680" y="0"/>
                  </a:lnTo>
                  <a:lnTo>
                    <a:pt x="2304" y="816"/>
                  </a:lnTo>
                  <a:lnTo>
                    <a:pt x="0" y="81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矩形 569358"/>
            <p:cNvSpPr/>
            <p:nvPr/>
          </p:nvSpPr>
          <p:spPr>
            <a:xfrm>
              <a:off x="1333" y="1824"/>
              <a:ext cx="1200" cy="816"/>
            </a:xfrm>
            <a:prstGeom prst="rect">
              <a:avLst/>
            </a:prstGeom>
            <a:noFill/>
            <a:ln w="57150" cap="flat" cmpd="sng">
              <a:solidFill>
                <a:schemeClr val="hlink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4591" name="文本框 569359"/>
            <p:cNvSpPr txBox="1"/>
            <p:nvPr/>
          </p:nvSpPr>
          <p:spPr>
            <a:xfrm>
              <a:off x="1039" y="3504"/>
              <a:ext cx="1396" cy="9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latin typeface="Times New Roman" panose="02020603050405020304" pitchFamily="18" charset="0"/>
                  <a:ea typeface="方正黑体" pitchFamily="34" charset="-122"/>
                </a:rPr>
                <a:t>世界坐标系</a:t>
              </a:r>
            </a:p>
          </p:txBody>
        </p:sp>
        <p:sp>
          <p:nvSpPr>
            <p:cNvPr id="24592" name="文本框 569360"/>
            <p:cNvSpPr txBox="1"/>
            <p:nvPr/>
          </p:nvSpPr>
          <p:spPr>
            <a:xfrm>
              <a:off x="3727" y="3533"/>
              <a:ext cx="1396" cy="9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latin typeface="Times New Roman" panose="02020603050405020304" pitchFamily="18" charset="0"/>
                  <a:ea typeface="方正黑体" pitchFamily="34" charset="-122"/>
                </a:rPr>
                <a:t>设备坐标系</a:t>
              </a:r>
            </a:p>
          </p:txBody>
        </p:sp>
        <p:sp>
          <p:nvSpPr>
            <p:cNvPr id="24593" name="直接连接符 569361"/>
            <p:cNvSpPr/>
            <p:nvPr/>
          </p:nvSpPr>
          <p:spPr>
            <a:xfrm>
              <a:off x="3648" y="1488"/>
              <a:ext cx="0" cy="189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24594" name="文本框 569362"/>
            <p:cNvSpPr txBox="1"/>
            <p:nvPr/>
          </p:nvSpPr>
          <p:spPr>
            <a:xfrm>
              <a:off x="5420" y="2901"/>
              <a:ext cx="128" cy="4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  <a:ea typeface="方正黑体" pitchFamily="34" charset="-122"/>
                </a:rPr>
                <a:t>x</a:t>
              </a:r>
            </a:p>
          </p:txBody>
        </p:sp>
        <p:sp>
          <p:nvSpPr>
            <p:cNvPr id="24595" name="文本框 569363"/>
            <p:cNvSpPr txBox="1"/>
            <p:nvPr/>
          </p:nvSpPr>
          <p:spPr>
            <a:xfrm>
              <a:off x="3367" y="1298"/>
              <a:ext cx="128" cy="4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  <a:ea typeface="方正黑体" pitchFamily="34" charset="-122"/>
                </a:rPr>
                <a:t>y</a:t>
              </a:r>
            </a:p>
          </p:txBody>
        </p:sp>
        <p:sp>
          <p:nvSpPr>
            <p:cNvPr id="24596" name="文本框 569364"/>
            <p:cNvSpPr txBox="1"/>
            <p:nvPr/>
          </p:nvSpPr>
          <p:spPr>
            <a:xfrm>
              <a:off x="4046" y="3159"/>
              <a:ext cx="256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Times New Roman" panose="02020603050405020304" pitchFamily="18" charset="0"/>
                  <a:ea typeface="方正黑体" pitchFamily="34" charset="-122"/>
                </a:rPr>
                <a:t>v1</a:t>
              </a:r>
            </a:p>
          </p:txBody>
        </p:sp>
        <p:sp>
          <p:nvSpPr>
            <p:cNvPr id="24597" name="文本框 569365"/>
            <p:cNvSpPr txBox="1"/>
            <p:nvPr/>
          </p:nvSpPr>
          <p:spPr>
            <a:xfrm>
              <a:off x="5012" y="3146"/>
              <a:ext cx="256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Times New Roman" panose="02020603050405020304" pitchFamily="18" charset="0"/>
                  <a:ea typeface="方正黑体" pitchFamily="34" charset="-122"/>
                </a:rPr>
                <a:t>v2</a:t>
              </a:r>
            </a:p>
          </p:txBody>
        </p:sp>
        <p:sp>
          <p:nvSpPr>
            <p:cNvPr id="24598" name="文本框 569366"/>
            <p:cNvSpPr txBox="1"/>
            <p:nvPr/>
          </p:nvSpPr>
          <p:spPr>
            <a:xfrm>
              <a:off x="3334" y="2593"/>
              <a:ext cx="256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Times New Roman" panose="02020603050405020304" pitchFamily="18" charset="0"/>
                  <a:ea typeface="方正黑体" pitchFamily="34" charset="-122"/>
                </a:rPr>
                <a:t>v3</a:t>
              </a:r>
            </a:p>
          </p:txBody>
        </p:sp>
        <p:sp>
          <p:nvSpPr>
            <p:cNvPr id="24599" name="文本框 569367"/>
            <p:cNvSpPr txBox="1"/>
            <p:nvPr/>
          </p:nvSpPr>
          <p:spPr>
            <a:xfrm>
              <a:off x="3334" y="2065"/>
              <a:ext cx="256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Times New Roman" panose="02020603050405020304" pitchFamily="18" charset="0"/>
                  <a:ea typeface="方正黑体" pitchFamily="34" charset="-122"/>
                </a:rPr>
                <a:t>v4</a:t>
              </a:r>
            </a:p>
          </p:txBody>
        </p:sp>
        <p:sp>
          <p:nvSpPr>
            <p:cNvPr id="24600" name="文本框 569368"/>
            <p:cNvSpPr txBox="1"/>
            <p:nvPr/>
          </p:nvSpPr>
          <p:spPr>
            <a:xfrm>
              <a:off x="4409" y="1262"/>
              <a:ext cx="512" cy="9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latin typeface="Times New Roman" panose="02020603050405020304" pitchFamily="18" charset="0"/>
                  <a:ea typeface="方正黑体" pitchFamily="34" charset="-122"/>
                </a:rPr>
                <a:t>视口</a:t>
              </a:r>
            </a:p>
          </p:txBody>
        </p:sp>
        <p:sp>
          <p:nvSpPr>
            <p:cNvPr id="24601" name="任意多边形 569369"/>
            <p:cNvSpPr/>
            <p:nvPr/>
          </p:nvSpPr>
          <p:spPr>
            <a:xfrm>
              <a:off x="4176" y="2160"/>
              <a:ext cx="1008" cy="508"/>
            </a:xfrm>
            <a:custGeom>
              <a:avLst/>
              <a:gdLst/>
              <a:ahLst/>
              <a:cxnLst/>
              <a:rect l="0" t="0" r="0" b="0"/>
              <a:pathLst>
                <a:path w="1200" h="720">
                  <a:moveTo>
                    <a:pt x="0" y="720"/>
                  </a:moveTo>
                  <a:lnTo>
                    <a:pt x="0" y="432"/>
                  </a:lnTo>
                  <a:lnTo>
                    <a:pt x="288" y="288"/>
                  </a:lnTo>
                  <a:lnTo>
                    <a:pt x="432" y="480"/>
                  </a:lnTo>
                  <a:lnTo>
                    <a:pt x="528" y="144"/>
                  </a:lnTo>
                  <a:lnTo>
                    <a:pt x="624" y="288"/>
                  </a:lnTo>
                  <a:lnTo>
                    <a:pt x="816" y="0"/>
                  </a:lnTo>
                  <a:lnTo>
                    <a:pt x="1200" y="528"/>
                  </a:lnTo>
                  <a:lnTo>
                    <a:pt x="1200" y="720"/>
                  </a:lnTo>
                  <a:lnTo>
                    <a:pt x="0" y="72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矩形 569370"/>
            <p:cNvSpPr/>
            <p:nvPr/>
          </p:nvSpPr>
          <p:spPr>
            <a:xfrm>
              <a:off x="4176" y="2112"/>
              <a:ext cx="1008" cy="576"/>
            </a:xfrm>
            <a:prstGeom prst="rect">
              <a:avLst/>
            </a:prstGeom>
            <a:noFill/>
            <a:ln w="57150" cap="flat" cmpd="sng">
              <a:solidFill>
                <a:schemeClr val="hlink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4603" name="直接连接符 569371"/>
            <p:cNvSpPr/>
            <p:nvPr/>
          </p:nvSpPr>
          <p:spPr>
            <a:xfrm flipV="1">
              <a:off x="3264" y="3022"/>
              <a:ext cx="2201" cy="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4604" name="直接连接符 569372"/>
            <p:cNvSpPr/>
            <p:nvPr/>
          </p:nvSpPr>
          <p:spPr>
            <a:xfrm>
              <a:off x="4176" y="2638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</p:sp>
        <p:sp>
          <p:nvSpPr>
            <p:cNvPr id="24605" name="直接连接符 569373"/>
            <p:cNvSpPr/>
            <p:nvPr/>
          </p:nvSpPr>
          <p:spPr>
            <a:xfrm flipH="1">
              <a:off x="3648" y="2688"/>
              <a:ext cx="5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</p:sp>
        <p:sp>
          <p:nvSpPr>
            <p:cNvPr id="24606" name="直接连接符 569374"/>
            <p:cNvSpPr/>
            <p:nvPr/>
          </p:nvSpPr>
          <p:spPr>
            <a:xfrm flipH="1">
              <a:off x="3648" y="2112"/>
              <a:ext cx="5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</p:sp>
        <p:sp>
          <p:nvSpPr>
            <p:cNvPr id="24607" name="直接连接符 569375"/>
            <p:cNvSpPr/>
            <p:nvPr/>
          </p:nvSpPr>
          <p:spPr>
            <a:xfrm>
              <a:off x="5184" y="2638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</p:sp>
        <p:sp>
          <p:nvSpPr>
            <p:cNvPr id="24608" name="直接连接符 569376"/>
            <p:cNvSpPr/>
            <p:nvPr/>
          </p:nvSpPr>
          <p:spPr>
            <a:xfrm>
              <a:off x="1333" y="2614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</p:sp>
        <p:sp>
          <p:nvSpPr>
            <p:cNvPr id="24609" name="直接连接符 569377"/>
            <p:cNvSpPr/>
            <p:nvPr/>
          </p:nvSpPr>
          <p:spPr>
            <a:xfrm flipH="1">
              <a:off x="805" y="2640"/>
              <a:ext cx="5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</p:sp>
        <p:sp>
          <p:nvSpPr>
            <p:cNvPr id="24610" name="直接连接符 569378"/>
            <p:cNvSpPr/>
            <p:nvPr/>
          </p:nvSpPr>
          <p:spPr>
            <a:xfrm flipH="1">
              <a:off x="757" y="1795"/>
              <a:ext cx="5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</p:sp>
        <p:sp>
          <p:nvSpPr>
            <p:cNvPr id="24611" name="直接连接符 569379"/>
            <p:cNvSpPr/>
            <p:nvPr/>
          </p:nvSpPr>
          <p:spPr>
            <a:xfrm>
              <a:off x="2533" y="2614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</p:sp>
      </p:grpSp>
      <p:grpSp>
        <p:nvGrpSpPr>
          <p:cNvPr id="34818" name="组合 570370"/>
          <p:cNvGrpSpPr/>
          <p:nvPr/>
        </p:nvGrpSpPr>
        <p:grpSpPr>
          <a:xfrm>
            <a:off x="539750" y="2781300"/>
            <a:ext cx="7119620" cy="3748956"/>
            <a:chOff x="142" y="928"/>
            <a:chExt cx="5618" cy="3209"/>
          </a:xfrm>
        </p:grpSpPr>
        <p:grpSp>
          <p:nvGrpSpPr>
            <p:cNvPr id="34819" name="组合 570371"/>
            <p:cNvGrpSpPr/>
            <p:nvPr/>
          </p:nvGrpSpPr>
          <p:grpSpPr>
            <a:xfrm>
              <a:off x="4176" y="1056"/>
              <a:ext cx="1584" cy="1728"/>
              <a:chOff x="4176" y="1056"/>
              <a:chExt cx="1584" cy="1728"/>
            </a:xfrm>
          </p:grpSpPr>
          <p:sp>
            <p:nvSpPr>
              <p:cNvPr id="34820" name="直接连接符 570372"/>
              <p:cNvSpPr/>
              <p:nvPr/>
            </p:nvSpPr>
            <p:spPr>
              <a:xfrm>
                <a:off x="4368" y="1056"/>
                <a:ext cx="0" cy="1728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miter/>
                <a:headEnd type="arrow" w="med" len="med"/>
                <a:tailEnd type="none" w="med" len="med"/>
              </a:ln>
            </p:spPr>
          </p:sp>
          <p:sp>
            <p:nvSpPr>
              <p:cNvPr id="34821" name="直接连接符 570373"/>
              <p:cNvSpPr/>
              <p:nvPr/>
            </p:nvSpPr>
            <p:spPr>
              <a:xfrm>
                <a:off x="4176" y="2592"/>
                <a:ext cx="1584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arrow" w="med" len="med"/>
              </a:ln>
            </p:spPr>
          </p:sp>
          <p:sp>
            <p:nvSpPr>
              <p:cNvPr id="34822" name="直接连接符 570374"/>
              <p:cNvSpPr/>
              <p:nvPr/>
            </p:nvSpPr>
            <p:spPr>
              <a:xfrm>
                <a:off x="4176" y="2592"/>
                <a:ext cx="1344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arrow" w="med" len="med"/>
              </a:ln>
            </p:spPr>
          </p:sp>
          <p:sp>
            <p:nvSpPr>
              <p:cNvPr id="34823" name="直接连接符 570375"/>
              <p:cNvSpPr/>
              <p:nvPr/>
            </p:nvSpPr>
            <p:spPr>
              <a:xfrm flipV="1">
                <a:off x="4368" y="1344"/>
                <a:ext cx="0" cy="129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arrow" w="med" len="med"/>
              </a:ln>
            </p:spPr>
          </p:sp>
        </p:grpSp>
        <p:grpSp>
          <p:nvGrpSpPr>
            <p:cNvPr id="34824" name="组合 570376"/>
            <p:cNvGrpSpPr/>
            <p:nvPr/>
          </p:nvGrpSpPr>
          <p:grpSpPr>
            <a:xfrm>
              <a:off x="142" y="928"/>
              <a:ext cx="5186" cy="3209"/>
              <a:chOff x="142" y="928"/>
              <a:chExt cx="5186" cy="3209"/>
            </a:xfrm>
          </p:grpSpPr>
          <p:sp>
            <p:nvSpPr>
              <p:cNvPr id="34825" name="文本框 570377"/>
              <p:cNvSpPr txBox="1"/>
              <p:nvPr/>
            </p:nvSpPr>
            <p:spPr>
              <a:xfrm>
                <a:off x="2304" y="928"/>
                <a:ext cx="1059" cy="5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r>
                  <a:rPr lang="en-US" altLang="zh-CN" sz="32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方正黑体" pitchFamily="34" charset="-122"/>
                  </a:rPr>
                  <a:t>M = R</a:t>
                </a:r>
                <a:r>
                  <a:rPr lang="en-US" altLang="zh-CN" sz="3200" b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·</a:t>
                </a:r>
                <a:r>
                  <a:rPr lang="en-US" altLang="zh-CN" sz="32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方正黑体" pitchFamily="34" charset="-122"/>
                  </a:rPr>
                  <a:t>T</a:t>
                </a:r>
              </a:p>
            </p:txBody>
          </p:sp>
          <p:grpSp>
            <p:nvGrpSpPr>
              <p:cNvPr id="34826" name="组合 570378"/>
              <p:cNvGrpSpPr/>
              <p:nvPr/>
            </p:nvGrpSpPr>
            <p:grpSpPr>
              <a:xfrm>
                <a:off x="2657" y="1824"/>
                <a:ext cx="1584" cy="2016"/>
                <a:chOff x="2640" y="1824"/>
                <a:chExt cx="1584" cy="2016"/>
              </a:xfrm>
            </p:grpSpPr>
            <p:sp>
              <p:nvSpPr>
                <p:cNvPr id="34827" name="直接连接符 570379"/>
                <p:cNvSpPr/>
                <p:nvPr/>
              </p:nvSpPr>
              <p:spPr>
                <a:xfrm>
                  <a:off x="2832" y="1824"/>
                  <a:ext cx="0" cy="1536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arrow" w="med" len="med"/>
                  <a:tailEnd type="none" w="med" len="med"/>
                </a:ln>
              </p:spPr>
            </p:sp>
            <p:sp>
              <p:nvSpPr>
                <p:cNvPr id="34828" name="直接连接符 570380"/>
                <p:cNvSpPr/>
                <p:nvPr/>
              </p:nvSpPr>
              <p:spPr>
                <a:xfrm>
                  <a:off x="2640" y="3168"/>
                  <a:ext cx="1584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arrow" w="med" len="med"/>
                </a:ln>
              </p:spPr>
            </p:sp>
            <p:sp>
              <p:nvSpPr>
                <p:cNvPr id="34829" name="直接连接符 570381"/>
                <p:cNvSpPr/>
                <p:nvPr/>
              </p:nvSpPr>
              <p:spPr>
                <a:xfrm>
                  <a:off x="2640" y="2976"/>
                  <a:ext cx="864" cy="864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miter/>
                  <a:headEnd type="none" w="med" len="med"/>
                  <a:tailEnd type="arrow" w="med" len="med"/>
                </a:ln>
              </p:spPr>
            </p:sp>
            <p:sp>
              <p:nvSpPr>
                <p:cNvPr id="34830" name="直接连接符 570382"/>
                <p:cNvSpPr/>
                <p:nvPr/>
              </p:nvSpPr>
              <p:spPr>
                <a:xfrm flipV="1">
                  <a:off x="2736" y="2400"/>
                  <a:ext cx="816" cy="864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miter/>
                  <a:headEnd type="none" w="med" len="med"/>
                  <a:tailEnd type="arrow" w="med" len="med"/>
                </a:ln>
              </p:spPr>
            </p:sp>
          </p:grpSp>
          <p:grpSp>
            <p:nvGrpSpPr>
              <p:cNvPr id="34831" name="组合 570383"/>
              <p:cNvGrpSpPr/>
              <p:nvPr/>
            </p:nvGrpSpPr>
            <p:grpSpPr>
              <a:xfrm>
                <a:off x="142" y="1069"/>
                <a:ext cx="2511" cy="2710"/>
                <a:chOff x="0" y="1069"/>
                <a:chExt cx="2511" cy="2710"/>
              </a:xfrm>
            </p:grpSpPr>
            <p:sp>
              <p:nvSpPr>
                <p:cNvPr id="34832" name="直接连接符 570384"/>
                <p:cNvSpPr/>
                <p:nvPr/>
              </p:nvSpPr>
              <p:spPr>
                <a:xfrm>
                  <a:off x="432" y="1392"/>
                  <a:ext cx="0" cy="1968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arrow" w="med" len="med"/>
                  <a:tailEnd type="none" w="med" len="med"/>
                </a:ln>
              </p:spPr>
            </p:sp>
            <p:sp>
              <p:nvSpPr>
                <p:cNvPr id="34833" name="直接连接符 570385"/>
                <p:cNvSpPr/>
                <p:nvPr/>
              </p:nvSpPr>
              <p:spPr>
                <a:xfrm>
                  <a:off x="240" y="3168"/>
                  <a:ext cx="192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arrow" w="med" len="med"/>
                </a:ln>
              </p:spPr>
            </p:sp>
            <p:sp>
              <p:nvSpPr>
                <p:cNvPr id="34834" name="直接连接符 570386"/>
                <p:cNvSpPr/>
                <p:nvPr/>
              </p:nvSpPr>
              <p:spPr>
                <a:xfrm>
                  <a:off x="528" y="2112"/>
                  <a:ext cx="1008" cy="1008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miter/>
                  <a:headEnd type="none" w="med" len="med"/>
                  <a:tailEnd type="arrow" w="med" len="med"/>
                </a:ln>
              </p:spPr>
            </p:sp>
            <p:sp>
              <p:nvSpPr>
                <p:cNvPr id="34835" name="直接连接符 570387"/>
                <p:cNvSpPr/>
                <p:nvPr/>
              </p:nvSpPr>
              <p:spPr>
                <a:xfrm flipV="1">
                  <a:off x="624" y="1344"/>
                  <a:ext cx="1008" cy="1056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miter/>
                  <a:headEnd type="none" w="med" len="med"/>
                  <a:tailEnd type="arrow" w="med" len="med"/>
                </a:ln>
              </p:spPr>
            </p:sp>
            <p:sp>
              <p:nvSpPr>
                <p:cNvPr id="34836" name="矩形 570388"/>
                <p:cNvSpPr/>
                <p:nvPr/>
              </p:nvSpPr>
              <p:spPr>
                <a:xfrm rot="2660078">
                  <a:off x="1141" y="2025"/>
                  <a:ext cx="720" cy="480"/>
                </a:xfrm>
                <a:prstGeom prst="rect">
                  <a:avLst/>
                </a:prstGeom>
                <a:solidFill>
                  <a:schemeClr val="folHlink"/>
                </a:solidFill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7" name="文本框 570389"/>
                <p:cNvSpPr txBox="1"/>
                <p:nvPr/>
              </p:nvSpPr>
              <p:spPr>
                <a:xfrm>
                  <a:off x="624" y="3329"/>
                  <a:ext cx="308" cy="39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r>
                    <a:rPr lang="en-US" altLang="zh-CN" sz="2400" b="1">
                      <a:latin typeface="Times New Roman" panose="02020603050405020304" pitchFamily="18" charset="0"/>
                      <a:ea typeface="方正黑体" pitchFamily="34" charset="-122"/>
                    </a:rPr>
                    <a:t>x0</a:t>
                  </a:r>
                </a:p>
              </p:txBody>
            </p:sp>
            <p:sp>
              <p:nvSpPr>
                <p:cNvPr id="34838" name="直接连接符 570390"/>
                <p:cNvSpPr/>
                <p:nvPr/>
              </p:nvSpPr>
              <p:spPr>
                <a:xfrm>
                  <a:off x="720" y="3072"/>
                  <a:ext cx="0" cy="1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34839" name="直接连接符 570391"/>
                <p:cNvSpPr/>
                <p:nvPr/>
              </p:nvSpPr>
              <p:spPr>
                <a:xfrm>
                  <a:off x="384" y="2304"/>
                  <a:ext cx="9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34840" name="文本框 570392"/>
                <p:cNvSpPr txBox="1"/>
                <p:nvPr/>
              </p:nvSpPr>
              <p:spPr>
                <a:xfrm>
                  <a:off x="0" y="2223"/>
                  <a:ext cx="308" cy="4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r>
                    <a:rPr lang="en-US" altLang="zh-CN" sz="2400" b="1">
                      <a:latin typeface="Times New Roman" panose="02020603050405020304" pitchFamily="18" charset="0"/>
                      <a:ea typeface="方正黑体" pitchFamily="34" charset="-122"/>
                    </a:rPr>
                    <a:t>y0</a:t>
                  </a:r>
                </a:p>
              </p:txBody>
            </p:sp>
            <p:sp>
              <p:nvSpPr>
                <p:cNvPr id="34841" name="直接连接符 570393"/>
                <p:cNvSpPr/>
                <p:nvPr/>
              </p:nvSpPr>
              <p:spPr>
                <a:xfrm>
                  <a:off x="720" y="2352"/>
                  <a:ext cx="0" cy="86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34842" name="直接连接符 570394"/>
                <p:cNvSpPr/>
                <p:nvPr/>
              </p:nvSpPr>
              <p:spPr>
                <a:xfrm flipH="1">
                  <a:off x="432" y="2304"/>
                  <a:ext cx="24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34843" name="文本框 570395"/>
                <p:cNvSpPr txBox="1"/>
                <p:nvPr/>
              </p:nvSpPr>
              <p:spPr>
                <a:xfrm>
                  <a:off x="1872" y="3369"/>
                  <a:ext cx="639" cy="4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r>
                    <a:rPr lang="en-US" altLang="zh-CN" sz="2400" b="1">
                      <a:latin typeface="Times New Roman" panose="02020603050405020304" pitchFamily="18" charset="0"/>
                      <a:ea typeface="方正黑体" pitchFamily="34" charset="-122"/>
                    </a:rPr>
                    <a:t>X</a:t>
                  </a:r>
                  <a:r>
                    <a:rPr lang="zh-CN" altLang="en-US" sz="2400" b="1" dirty="0">
                      <a:latin typeface="Times New Roman" panose="02020603050405020304" pitchFamily="18" charset="0"/>
                      <a:ea typeface="方正黑体" pitchFamily="34" charset="-122"/>
                    </a:rPr>
                    <a:t>世界</a:t>
                  </a:r>
                </a:p>
              </p:txBody>
            </p:sp>
            <p:sp>
              <p:nvSpPr>
                <p:cNvPr id="34844" name="文本框 570396"/>
                <p:cNvSpPr txBox="1"/>
                <p:nvPr/>
              </p:nvSpPr>
              <p:spPr>
                <a:xfrm>
                  <a:off x="27" y="1069"/>
                  <a:ext cx="596" cy="41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r>
                    <a:rPr lang="en-US" altLang="zh-CN" sz="2400" b="1">
                      <a:latin typeface="Times New Roman" panose="02020603050405020304" pitchFamily="18" charset="0"/>
                      <a:ea typeface="方正黑体" pitchFamily="34" charset="-122"/>
                    </a:rPr>
                    <a:t>y</a:t>
                  </a:r>
                  <a:r>
                    <a:rPr lang="zh-CN" altLang="en-US" sz="2400" b="1" dirty="0">
                      <a:latin typeface="Times New Roman" panose="02020603050405020304" pitchFamily="18" charset="0"/>
                      <a:ea typeface="方正黑体" pitchFamily="34" charset="-122"/>
                    </a:rPr>
                    <a:t>世界</a:t>
                  </a:r>
                  <a:endParaRPr lang="zh-CN" altLang="zh-CN" sz="2400" b="1" dirty="0">
                    <a:latin typeface="Times New Roman" panose="02020603050405020304" pitchFamily="18" charset="0"/>
                    <a:ea typeface="方正黑体" pitchFamily="34" charset="-122"/>
                  </a:endParaRPr>
                </a:p>
              </p:txBody>
            </p:sp>
            <p:sp>
              <p:nvSpPr>
                <p:cNvPr id="34845" name="文本框 570397"/>
                <p:cNvSpPr txBox="1"/>
                <p:nvPr/>
              </p:nvSpPr>
              <p:spPr>
                <a:xfrm>
                  <a:off x="1488" y="2907"/>
                  <a:ext cx="639" cy="41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r>
                    <a:rPr lang="en-US" altLang="zh-CN" sz="2400" b="1">
                      <a:latin typeface="Times New Roman" panose="02020603050405020304" pitchFamily="18" charset="0"/>
                      <a:ea typeface="方正黑体" pitchFamily="34" charset="-122"/>
                    </a:rPr>
                    <a:t>X</a:t>
                  </a:r>
                  <a:r>
                    <a:rPr lang="zh-CN" altLang="en-US" sz="2400" b="1" dirty="0">
                      <a:latin typeface="Times New Roman" panose="02020603050405020304" pitchFamily="18" charset="0"/>
                      <a:ea typeface="方正黑体" pitchFamily="34" charset="-122"/>
                    </a:rPr>
                    <a:t>观察</a:t>
                  </a:r>
                </a:p>
              </p:txBody>
            </p:sp>
            <p:sp>
              <p:nvSpPr>
                <p:cNvPr id="34846" name="文本框 570398"/>
                <p:cNvSpPr txBox="1"/>
                <p:nvPr/>
              </p:nvSpPr>
              <p:spPr>
                <a:xfrm>
                  <a:off x="1200" y="1069"/>
                  <a:ext cx="639" cy="41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r>
                    <a:rPr lang="en-US" altLang="zh-CN" sz="2400" b="1">
                      <a:latin typeface="Times New Roman" panose="02020603050405020304" pitchFamily="18" charset="0"/>
                      <a:ea typeface="方正黑体" pitchFamily="34" charset="-122"/>
                    </a:rPr>
                    <a:t>Y</a:t>
                  </a:r>
                  <a:r>
                    <a:rPr lang="zh-CN" altLang="en-US" sz="2400" b="1" dirty="0">
                      <a:latin typeface="Times New Roman" panose="02020603050405020304" pitchFamily="18" charset="0"/>
                      <a:ea typeface="方正黑体" pitchFamily="34" charset="-122"/>
                    </a:rPr>
                    <a:t>观察</a:t>
                  </a:r>
                  <a:endParaRPr lang="zh-CN" altLang="zh-CN" sz="2400" b="1" dirty="0">
                    <a:latin typeface="Times New Roman" panose="02020603050405020304" pitchFamily="18" charset="0"/>
                    <a:ea typeface="方正黑体" pitchFamily="34" charset="-122"/>
                  </a:endParaRPr>
                </a:p>
              </p:txBody>
            </p:sp>
          </p:grpSp>
          <p:grpSp>
            <p:nvGrpSpPr>
              <p:cNvPr id="34847" name="组合 570399"/>
              <p:cNvGrpSpPr/>
              <p:nvPr/>
            </p:nvGrpSpPr>
            <p:grpSpPr>
              <a:xfrm>
                <a:off x="1776" y="3664"/>
                <a:ext cx="912" cy="473"/>
                <a:chOff x="1776" y="3664"/>
                <a:chExt cx="912" cy="473"/>
              </a:xfrm>
            </p:grpSpPr>
            <p:sp>
              <p:nvSpPr>
                <p:cNvPr id="34848" name="文本框 570400"/>
                <p:cNvSpPr txBox="1"/>
                <p:nvPr/>
              </p:nvSpPr>
              <p:spPr>
                <a:xfrm>
                  <a:off x="2112" y="3664"/>
                  <a:ext cx="276" cy="47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r>
                    <a:rPr lang="en-US" altLang="zh-CN" sz="30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方正黑体" pitchFamily="34" charset="-122"/>
                    </a:rPr>
                    <a:t>T</a:t>
                  </a:r>
                </a:p>
              </p:txBody>
            </p:sp>
            <p:sp>
              <p:nvSpPr>
                <p:cNvPr id="34849" name="下弧形箭头 570401"/>
                <p:cNvSpPr/>
                <p:nvPr/>
              </p:nvSpPr>
              <p:spPr>
                <a:xfrm>
                  <a:off x="1776" y="3696"/>
                  <a:ext cx="912" cy="384"/>
                </a:xfrm>
                <a:prstGeom prst="curvedUpArrow">
                  <a:avLst>
                    <a:gd name="adj1" fmla="val 47500"/>
                    <a:gd name="adj2" fmla="val 95000"/>
                    <a:gd name="adj3" fmla="val 33324"/>
                  </a:avLst>
                </a:prstGeom>
                <a:solidFill>
                  <a:schemeClr val="accent2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4850" name="组合 570402"/>
              <p:cNvGrpSpPr/>
              <p:nvPr/>
            </p:nvGrpSpPr>
            <p:grpSpPr>
              <a:xfrm>
                <a:off x="4320" y="3269"/>
                <a:ext cx="1008" cy="571"/>
                <a:chOff x="4320" y="3269"/>
                <a:chExt cx="1008" cy="571"/>
              </a:xfrm>
            </p:grpSpPr>
            <p:sp>
              <p:nvSpPr>
                <p:cNvPr id="34851" name="文本框 570403"/>
                <p:cNvSpPr txBox="1"/>
                <p:nvPr/>
              </p:nvSpPr>
              <p:spPr>
                <a:xfrm>
                  <a:off x="4656" y="3269"/>
                  <a:ext cx="289" cy="47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r>
                    <a:rPr lang="en-US" altLang="zh-CN" sz="30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方正黑体" pitchFamily="34" charset="-122"/>
                    </a:rPr>
                    <a:t>R</a:t>
                  </a:r>
                  <a:endParaRPr lang="en-US" altLang="zh-CN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方正黑体" pitchFamily="34" charset="-122"/>
                  </a:endParaRPr>
                </a:p>
              </p:txBody>
            </p:sp>
            <p:sp>
              <p:nvSpPr>
                <p:cNvPr id="34852" name="下弧形箭头 570404"/>
                <p:cNvSpPr/>
                <p:nvPr/>
              </p:nvSpPr>
              <p:spPr>
                <a:xfrm>
                  <a:off x="4320" y="3312"/>
                  <a:ext cx="1008" cy="528"/>
                </a:xfrm>
                <a:prstGeom prst="curvedUpArrow">
                  <a:avLst>
                    <a:gd name="adj1" fmla="val 38181"/>
                    <a:gd name="adj2" fmla="val 76363"/>
                    <a:gd name="adj3" fmla="val 33324"/>
                  </a:avLst>
                </a:prstGeom>
                <a:solidFill>
                  <a:schemeClr val="accent2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文本占位符 436226"/>
          <p:cNvSpPr>
            <a:spLocks noGrp="1" noRot="1"/>
          </p:cNvSpPr>
          <p:nvPr>
            <p:ph idx="1"/>
          </p:nvPr>
        </p:nvSpPr>
        <p:spPr>
          <a:xfrm>
            <a:off x="1187133" y="2493010"/>
            <a:ext cx="7129462" cy="2158365"/>
          </a:xfrm>
        </p:spPr>
        <p:txBody>
          <a:bodyPr wrap="square" anchor="t" anchorCtr="0">
            <a:spAutoFit/>
          </a:bodyPr>
          <a:lstStyle/>
          <a:p>
            <a:pPr marL="0" indent="360680">
              <a:spcBef>
                <a:spcPct val="40000"/>
              </a:spcBef>
              <a:buNone/>
            </a:pPr>
            <a:r>
              <a:rPr lang="zh-CN" altLang="en-US" sz="2400" dirty="0"/>
              <a:t>保持视口与窗口中的对象具有同样的相对位置，必须满足</a:t>
            </a:r>
          </a:p>
          <a:p>
            <a:pPr marL="0" indent="360680">
              <a:spcBef>
                <a:spcPct val="40000"/>
              </a:spcBef>
              <a:buNone/>
            </a:pPr>
            <a:r>
              <a:rPr lang="zh-CN" altLang="en-US" sz="2400" dirty="0"/>
              <a:t>    </a:t>
            </a:r>
            <a:r>
              <a:rPr lang="zh-CN" altLang="zh-CN" sz="2400" dirty="0"/>
              <a:t>(</a:t>
            </a:r>
            <a:r>
              <a:rPr lang="en-US" altLang="zh-CN" sz="2400"/>
              <a:t>X</a:t>
            </a:r>
            <a:r>
              <a:rPr lang="en-US" altLang="zh-CN" sz="2400" baseline="-25000"/>
              <a:t>w</a:t>
            </a:r>
            <a:r>
              <a:rPr lang="en-US" altLang="zh-CN" sz="2400"/>
              <a:t>-W</a:t>
            </a:r>
            <a:r>
              <a:rPr lang="en-US" altLang="zh-CN" sz="2400" baseline="-25000"/>
              <a:t>1</a:t>
            </a:r>
            <a:r>
              <a:rPr lang="en-US" altLang="zh-CN" sz="2400"/>
              <a:t>)/(W</a:t>
            </a:r>
            <a:r>
              <a:rPr lang="en-US" altLang="zh-CN" sz="2400" baseline="-25000"/>
              <a:t>2</a:t>
            </a:r>
            <a:r>
              <a:rPr lang="en-US" altLang="zh-CN" sz="2400"/>
              <a:t>-W</a:t>
            </a:r>
            <a:r>
              <a:rPr lang="en-US" altLang="zh-CN" sz="2400" baseline="-25000"/>
              <a:t>1</a:t>
            </a:r>
            <a:r>
              <a:rPr lang="en-US" altLang="zh-CN" sz="2400"/>
              <a:t>) = (X</a:t>
            </a:r>
            <a:r>
              <a:rPr lang="en-US" altLang="zh-CN" sz="2400" baseline="-25000"/>
              <a:t>v</a:t>
            </a:r>
            <a:r>
              <a:rPr lang="en-US" altLang="zh-CN" sz="2400"/>
              <a:t>-V</a:t>
            </a:r>
            <a:r>
              <a:rPr lang="en-US" altLang="zh-CN" sz="2400" baseline="-25000"/>
              <a:t>1</a:t>
            </a:r>
            <a:r>
              <a:rPr lang="en-US" altLang="zh-CN" sz="2400"/>
              <a:t>)/(V</a:t>
            </a:r>
            <a:r>
              <a:rPr lang="en-US" altLang="zh-CN" sz="2400" baseline="-25000"/>
              <a:t>2</a:t>
            </a:r>
            <a:r>
              <a:rPr lang="en-US" altLang="zh-CN" sz="2400"/>
              <a:t>-V</a:t>
            </a:r>
            <a:r>
              <a:rPr lang="en-US" altLang="zh-CN" sz="2400" baseline="-25000"/>
              <a:t>1</a:t>
            </a:r>
            <a:r>
              <a:rPr lang="en-US" altLang="zh-CN" sz="2400"/>
              <a:t>)</a:t>
            </a:r>
          </a:p>
          <a:p>
            <a:pPr marL="0" indent="360680">
              <a:spcBef>
                <a:spcPct val="40000"/>
              </a:spcBef>
              <a:buNone/>
            </a:pPr>
            <a:r>
              <a:rPr lang="en-US" altLang="zh-CN" sz="2400"/>
              <a:t>    (Y</a:t>
            </a:r>
            <a:r>
              <a:rPr lang="en-US" altLang="zh-CN" sz="2400" baseline="-25000"/>
              <a:t>w</a:t>
            </a:r>
            <a:r>
              <a:rPr lang="en-US" altLang="zh-CN" sz="2400"/>
              <a:t>-W</a:t>
            </a:r>
            <a:r>
              <a:rPr lang="en-US" altLang="zh-CN" sz="2400" baseline="-25000"/>
              <a:t>3</a:t>
            </a:r>
            <a:r>
              <a:rPr lang="en-US" altLang="zh-CN" sz="2400"/>
              <a:t>)/(W</a:t>
            </a:r>
            <a:r>
              <a:rPr lang="en-US" altLang="zh-CN" sz="2400" baseline="-25000"/>
              <a:t>4</a:t>
            </a:r>
            <a:r>
              <a:rPr lang="en-US" altLang="zh-CN" sz="2400"/>
              <a:t>-W</a:t>
            </a:r>
            <a:r>
              <a:rPr lang="en-US" altLang="zh-CN" sz="2400" baseline="-25000"/>
              <a:t>3</a:t>
            </a:r>
            <a:r>
              <a:rPr lang="en-US" altLang="zh-CN" sz="2400"/>
              <a:t>) = (Y</a:t>
            </a:r>
            <a:r>
              <a:rPr lang="en-US" altLang="zh-CN" sz="2400" baseline="-25000"/>
              <a:t>v</a:t>
            </a:r>
            <a:r>
              <a:rPr lang="en-US" altLang="zh-CN" sz="2400"/>
              <a:t>-V</a:t>
            </a:r>
            <a:r>
              <a:rPr lang="en-US" altLang="zh-CN" sz="2400" baseline="-25000"/>
              <a:t>3</a:t>
            </a:r>
            <a:r>
              <a:rPr lang="en-US" altLang="zh-CN" sz="2400"/>
              <a:t>)/(V</a:t>
            </a:r>
            <a:r>
              <a:rPr lang="en-US" altLang="zh-CN" sz="2400" baseline="-25000"/>
              <a:t>4</a:t>
            </a:r>
            <a:r>
              <a:rPr lang="en-US" altLang="zh-CN" sz="2400"/>
              <a:t>-V</a:t>
            </a:r>
            <a:r>
              <a:rPr lang="en-US" altLang="zh-CN" sz="2400" baseline="-25000"/>
              <a:t>3</a:t>
            </a:r>
            <a:r>
              <a:rPr lang="en-US" altLang="zh-CN" sz="2400"/>
              <a:t>)</a:t>
            </a:r>
          </a:p>
        </p:txBody>
      </p:sp>
      <p:sp>
        <p:nvSpPr>
          <p:cNvPr id="38914" name="标题 436230"/>
          <p:cNvSpPr>
            <a:spLocks noGrp="1" noRot="1"/>
          </p:cNvSpPr>
          <p:nvPr>
            <p:ph type="title"/>
          </p:nvPr>
        </p:nvSpPr>
        <p:spPr>
          <a:xfrm>
            <a:off x="323215" y="1628775"/>
            <a:ext cx="6323013" cy="762000"/>
          </a:xfrm>
        </p:spPr>
        <p:txBody>
          <a:bodyPr wrap="square" anchor="b" anchorCtr="0">
            <a:spAutoFit/>
          </a:bodyPr>
          <a:lstStyle/>
          <a:p>
            <a:r>
              <a:rPr lang="zh-CN" altLang="en-US" dirty="0">
                <a:latin typeface="方正黑体" pitchFamily="34" charset="-122"/>
              </a:rPr>
              <a:t>窗口到视口的坐标变换</a:t>
            </a:r>
          </a:p>
        </p:txBody>
      </p:sp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36613"/>
            <a:ext cx="8540750" cy="755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1" name="内容占位符 437250"/>
          <p:cNvSpPr>
            <a:spLocks noGrp="1" noRot="1"/>
          </p:cNvSpPr>
          <p:nvPr>
            <p:ph idx="1"/>
          </p:nvPr>
        </p:nvSpPr>
        <p:spPr>
          <a:xfrm>
            <a:off x="3059430" y="2204720"/>
            <a:ext cx="6401435" cy="4638675"/>
          </a:xfrm>
        </p:spPr>
        <p:txBody>
          <a:bodyPr wrap="square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/>
              <a:t>已知</a:t>
            </a:r>
            <a:r>
              <a:rPr lang="zh-CN" altLang="zh-CN" sz="2000" dirty="0"/>
              <a:t>w</a:t>
            </a:r>
            <a:r>
              <a:rPr lang="zh-CN" altLang="zh-CN" sz="2000" baseline="-25000" dirty="0"/>
              <a:t>1</a:t>
            </a:r>
            <a:r>
              <a:rPr lang="zh-CN" altLang="zh-CN" sz="2000" dirty="0"/>
              <a:t>=10,</a:t>
            </a:r>
            <a:r>
              <a:rPr lang="zh-CN" altLang="en-US" sz="2000" dirty="0"/>
              <a:t> </a:t>
            </a:r>
            <a:r>
              <a:rPr lang="zh-CN" altLang="zh-CN" sz="2000" dirty="0"/>
              <a:t>w</a:t>
            </a:r>
            <a:r>
              <a:rPr lang="zh-CN" altLang="zh-CN" sz="2000" baseline="-25000" dirty="0"/>
              <a:t>2</a:t>
            </a:r>
            <a:r>
              <a:rPr lang="zh-CN" altLang="zh-CN" sz="2000" dirty="0"/>
              <a:t>=20,</a:t>
            </a:r>
            <a:r>
              <a:rPr lang="zh-CN" altLang="en-US" sz="2000" dirty="0"/>
              <a:t> </a:t>
            </a:r>
            <a:r>
              <a:rPr lang="zh-CN" altLang="zh-CN" sz="2000" dirty="0"/>
              <a:t>w</a:t>
            </a:r>
            <a:r>
              <a:rPr lang="zh-CN" altLang="zh-CN" sz="2000" baseline="-25000" dirty="0"/>
              <a:t>3</a:t>
            </a:r>
            <a:r>
              <a:rPr lang="zh-CN" altLang="zh-CN" sz="2000" dirty="0"/>
              <a:t>=40,</a:t>
            </a:r>
            <a:r>
              <a:rPr lang="zh-CN" altLang="en-US" sz="2000" dirty="0"/>
              <a:t> </a:t>
            </a:r>
            <a:r>
              <a:rPr lang="zh-CN" altLang="zh-CN" sz="2000" dirty="0"/>
              <a:t>w</a:t>
            </a:r>
            <a:r>
              <a:rPr lang="zh-CN" altLang="zh-CN" sz="2000" baseline="-25000" dirty="0"/>
              <a:t>4</a:t>
            </a:r>
            <a:r>
              <a:rPr lang="zh-CN" altLang="zh-CN" sz="2000" dirty="0"/>
              <a:t>=80,  </a:t>
            </a:r>
          </a:p>
          <a:p>
            <a:pPr>
              <a:lnSpc>
                <a:spcPct val="110000"/>
              </a:lnSpc>
              <a:buNone/>
            </a:pPr>
            <a:r>
              <a:rPr lang="zh-CN" altLang="zh-CN" sz="2000" dirty="0"/>
              <a:t>      </a:t>
            </a:r>
            <a:r>
              <a:rPr lang="zh-CN" altLang="en-US" sz="2000" dirty="0"/>
              <a:t>      </a:t>
            </a:r>
            <a:r>
              <a:rPr lang="zh-CN" altLang="zh-CN" sz="2000" dirty="0"/>
              <a:t>v</a:t>
            </a:r>
            <a:r>
              <a:rPr lang="zh-CN" altLang="zh-CN" sz="2000" baseline="-25000" dirty="0"/>
              <a:t>1</a:t>
            </a:r>
            <a:r>
              <a:rPr lang="zh-CN" altLang="zh-CN" sz="2000" dirty="0"/>
              <a:t>=80,</a:t>
            </a:r>
            <a:r>
              <a:rPr lang="zh-CN" altLang="en-US" sz="2000" dirty="0"/>
              <a:t> </a:t>
            </a:r>
            <a:r>
              <a:rPr lang="zh-CN" altLang="zh-CN" sz="2000" dirty="0"/>
              <a:t>v</a:t>
            </a:r>
            <a:r>
              <a:rPr lang="zh-CN" altLang="zh-CN" sz="2000" baseline="-25000" dirty="0"/>
              <a:t>2</a:t>
            </a:r>
            <a:r>
              <a:rPr lang="zh-CN" altLang="zh-CN" sz="2000" dirty="0"/>
              <a:t>=110,</a:t>
            </a:r>
            <a:r>
              <a:rPr lang="zh-CN" altLang="en-US" sz="2000" dirty="0"/>
              <a:t> </a:t>
            </a:r>
            <a:r>
              <a:rPr lang="zh-CN" altLang="zh-CN" sz="2000" dirty="0"/>
              <a:t>v</a:t>
            </a:r>
            <a:r>
              <a:rPr lang="zh-CN" altLang="zh-CN" sz="2000" baseline="-25000" dirty="0"/>
              <a:t>3</a:t>
            </a:r>
            <a:r>
              <a:rPr lang="zh-CN" altLang="zh-CN" sz="2000" dirty="0"/>
              <a:t>=10,</a:t>
            </a:r>
            <a:r>
              <a:rPr lang="zh-CN" altLang="en-US" sz="2000" dirty="0"/>
              <a:t> </a:t>
            </a:r>
            <a:r>
              <a:rPr lang="zh-CN" altLang="zh-CN" sz="2000" dirty="0"/>
              <a:t>v</a:t>
            </a:r>
            <a:r>
              <a:rPr lang="zh-CN" altLang="zh-CN" sz="2000" baseline="-25000" dirty="0"/>
              <a:t>4</a:t>
            </a:r>
            <a:r>
              <a:rPr lang="zh-CN" altLang="zh-CN" sz="2000" dirty="0"/>
              <a:t>=130, </a:t>
            </a:r>
          </a:p>
          <a:p>
            <a:pPr>
              <a:lnSpc>
                <a:spcPct val="110000"/>
              </a:lnSpc>
              <a:buNone/>
            </a:pPr>
            <a:r>
              <a:rPr lang="zh-CN" altLang="zh-CN" sz="2000" dirty="0"/>
              <a:t>窗口中一点P(15，60)，求视口中的映射点P</a:t>
            </a:r>
            <a:r>
              <a:rPr lang="zh-CN" altLang="en-US" sz="2000" dirty="0"/>
              <a:t>'</a:t>
            </a:r>
            <a:endParaRPr lang="zh-CN" altLang="zh-CN" sz="2000" dirty="0"/>
          </a:p>
          <a:p>
            <a:pPr>
              <a:lnSpc>
                <a:spcPct val="140000"/>
              </a:lnSpc>
            </a:pPr>
            <a:r>
              <a:rPr lang="zh-CN" altLang="en-US" sz="2000" dirty="0"/>
              <a:t>解：(15-10)/(20-10) = (</a:t>
            </a:r>
            <a:r>
              <a:rPr lang="en-US" altLang="zh-CN" sz="2000"/>
              <a:t>x</a:t>
            </a:r>
            <a:r>
              <a:rPr lang="en-US" altLang="zh-CN" sz="2000" baseline="-25000"/>
              <a:t>v</a:t>
            </a:r>
            <a:r>
              <a:rPr lang="en-US" altLang="zh-CN" sz="2000"/>
              <a:t>-80)/(110-80)</a:t>
            </a:r>
          </a:p>
          <a:p>
            <a:pPr>
              <a:lnSpc>
                <a:spcPct val="110000"/>
              </a:lnSpc>
              <a:buNone/>
            </a:pPr>
            <a:r>
              <a:rPr lang="en-US" altLang="zh-CN" sz="2000"/>
              <a:t>		   (60-40)/(80-40) = (y</a:t>
            </a:r>
            <a:r>
              <a:rPr lang="en-US" altLang="zh-CN" sz="2000" baseline="-25000"/>
              <a:t>v</a:t>
            </a:r>
            <a:r>
              <a:rPr lang="en-US" altLang="zh-CN" sz="2000"/>
              <a:t>-10)/(130-10)</a:t>
            </a:r>
          </a:p>
          <a:p>
            <a:pPr>
              <a:lnSpc>
                <a:spcPct val="110000"/>
              </a:lnSpc>
              <a:buNone/>
            </a:pPr>
            <a:r>
              <a:rPr lang="en-US" altLang="zh-CN" sz="2000"/>
              <a:t>           x</a:t>
            </a:r>
            <a:r>
              <a:rPr lang="en-US" altLang="zh-CN" sz="2000" baseline="-25000"/>
              <a:t>v</a:t>
            </a:r>
            <a:r>
              <a:rPr lang="en-US" altLang="zh-CN" sz="2000"/>
              <a:t> = 95, </a:t>
            </a:r>
            <a:r>
              <a:rPr lang="en-US" altLang="zh-CN" sz="2000" err="1"/>
              <a:t>y</a:t>
            </a:r>
            <a:r>
              <a:rPr lang="en-US" altLang="zh-CN" sz="2000" baseline="-25000" err="1"/>
              <a:t>v</a:t>
            </a:r>
            <a:r>
              <a:rPr lang="en-US" altLang="zh-CN" sz="2000"/>
              <a:t>=70</a:t>
            </a:r>
          </a:p>
          <a:p>
            <a:pPr>
              <a:lnSpc>
                <a:spcPct val="110000"/>
              </a:lnSpc>
              <a:buNone/>
            </a:pPr>
            <a:r>
              <a:rPr lang="en-US" altLang="zh-CN" sz="2000"/>
              <a:t>           P'(95，70)</a:t>
            </a:r>
          </a:p>
        </p:txBody>
      </p:sp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36613"/>
            <a:ext cx="8540750" cy="755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38914" name="标题 436230"/>
          <p:cNvSpPr>
            <a:spLocks noGrp="1" noRot="1"/>
          </p:cNvSpPr>
          <p:nvPr>
            <p:ph type="title"/>
          </p:nvPr>
        </p:nvSpPr>
        <p:spPr>
          <a:xfrm>
            <a:off x="323215" y="1484630"/>
            <a:ext cx="6323013" cy="762000"/>
          </a:xfrm>
        </p:spPr>
        <p:txBody>
          <a:bodyPr wrap="square" anchor="b" anchorCtr="0">
            <a:spAutoFit/>
          </a:bodyPr>
          <a:lstStyle/>
          <a:p>
            <a:r>
              <a:rPr lang="zh-CN" altLang="en-US" dirty="0">
                <a:latin typeface="方正黑体" pitchFamily="34" charset="-122"/>
              </a:rPr>
              <a:t>窗口到视口的坐标变换</a:t>
            </a:r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-2147481885"/>
          <p:cNvGraphicFramePr>
            <a:graphicFrameLocks noChangeAspect="1"/>
          </p:cNvGraphicFramePr>
          <p:nvPr/>
        </p:nvGraphicFramePr>
        <p:xfrm>
          <a:off x="1763395" y="3068955"/>
          <a:ext cx="6061710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r:id="rId4" imgW="4533900" imgH="2962275" progId="Visio.Drawing.15">
                  <p:embed/>
                </p:oleObj>
              </mc:Choice>
              <mc:Fallback>
                <p:oleObj r:id="rId4" imgW="4533900" imgH="296227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3395" y="3068955"/>
                        <a:ext cx="6061710" cy="325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36613"/>
            <a:ext cx="8540750" cy="755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三、场景搭建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395605" y="2132965"/>
            <a:ext cx="6323013" cy="1006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三维观察变换</a:t>
            </a:r>
          </a:p>
          <a:p>
            <a:r>
              <a:rPr lang="zh-CN" altLang="en-US" dirty="0">
                <a:latin typeface="方正黑体" pitchFamily="34" charset="-122"/>
              </a:rPr>
              <a:t>投影映射</a:t>
            </a:r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755650" y="2061210"/>
            <a:ext cx="6323013" cy="375348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实现一个简单的太阳系</a:t>
            </a:r>
          </a:p>
          <a:p>
            <a:r>
              <a:rPr lang="en-US" altLang="zh-CN" dirty="0">
                <a:latin typeface="方正黑体" pitchFamily="34" charset="-122"/>
              </a:rPr>
              <a:t>	1</a:t>
            </a:r>
            <a:r>
              <a:rPr lang="zh-CN" altLang="en-US" dirty="0">
                <a:latin typeface="方正黑体" pitchFamily="34" charset="-122"/>
              </a:rPr>
              <a:t>，</a:t>
            </a:r>
            <a:r>
              <a:rPr lang="en-US" altLang="zh-CN" dirty="0">
                <a:latin typeface="方正黑体" pitchFamily="34" charset="-122"/>
              </a:rPr>
              <a:t> </a:t>
            </a:r>
            <a:r>
              <a:rPr lang="zh-CN" altLang="en-US" dirty="0">
                <a:latin typeface="方正黑体" pitchFamily="34" charset="-122"/>
              </a:rPr>
              <a:t>网页基本框架实现</a:t>
            </a:r>
          </a:p>
          <a:p>
            <a:r>
              <a:rPr lang="zh-CN" altLang="en-US" dirty="0">
                <a:latin typeface="方正黑体" pitchFamily="34" charset="-122"/>
              </a:rPr>
              <a:t> </a:t>
            </a:r>
            <a:r>
              <a:rPr lang="en-US" altLang="zh-CN" dirty="0">
                <a:latin typeface="方正黑体" pitchFamily="34" charset="-122"/>
              </a:rPr>
              <a:t>  2</a:t>
            </a:r>
            <a:r>
              <a:rPr lang="zh-CN" altLang="en-US" dirty="0">
                <a:latin typeface="方正黑体" pitchFamily="34" charset="-122"/>
              </a:rPr>
              <a:t>，</a:t>
            </a:r>
            <a:r>
              <a:rPr lang="en-US" altLang="zh-CN" dirty="0">
                <a:latin typeface="方正黑体" pitchFamily="34" charset="-122"/>
              </a:rPr>
              <a:t> threejs</a:t>
            </a:r>
            <a:r>
              <a:rPr lang="zh-CN" altLang="en-US" dirty="0">
                <a:latin typeface="方正黑体" pitchFamily="34" charset="-122"/>
              </a:rPr>
              <a:t>场景设置</a:t>
            </a:r>
          </a:p>
          <a:p>
            <a:r>
              <a:rPr lang="en-US" altLang="zh-CN" dirty="0">
                <a:latin typeface="方正黑体" pitchFamily="34" charset="-122"/>
              </a:rPr>
              <a:t>		2.1  </a:t>
            </a:r>
            <a:r>
              <a:rPr lang="zh-CN" altLang="en-US" dirty="0">
                <a:latin typeface="方正黑体" pitchFamily="34" charset="-122"/>
              </a:rPr>
              <a:t>太阳系各个模型的创建</a:t>
            </a:r>
          </a:p>
          <a:p>
            <a:r>
              <a:rPr lang="zh-CN" altLang="en-US" dirty="0">
                <a:latin typeface="方正黑体" pitchFamily="34" charset="-122"/>
              </a:rPr>
              <a:t> </a:t>
            </a:r>
            <a:r>
              <a:rPr lang="en-US" altLang="zh-CN" dirty="0">
                <a:latin typeface="方正黑体" pitchFamily="34" charset="-122"/>
              </a:rPr>
              <a:t>      2.2  </a:t>
            </a:r>
            <a:r>
              <a:rPr lang="zh-CN" altLang="en-US" dirty="0">
                <a:latin typeface="方正黑体" pitchFamily="34" charset="-122"/>
              </a:rPr>
              <a:t>纹理贴图实现</a:t>
            </a:r>
          </a:p>
          <a:p>
            <a:r>
              <a:rPr lang="zh-CN" altLang="en-US" dirty="0">
                <a:latin typeface="方正黑体" pitchFamily="34" charset="-122"/>
              </a:rPr>
              <a:t> </a:t>
            </a:r>
            <a:r>
              <a:rPr lang="en-US" altLang="zh-CN" dirty="0">
                <a:latin typeface="方正黑体" pitchFamily="34" charset="-122"/>
              </a:rPr>
              <a:t>      2.3  </a:t>
            </a:r>
            <a:r>
              <a:rPr lang="zh-CN" altLang="en-US" dirty="0">
                <a:latin typeface="方正黑体" pitchFamily="34" charset="-122"/>
              </a:rPr>
              <a:t>运动实现</a:t>
            </a:r>
          </a:p>
          <a:p>
            <a:r>
              <a:rPr lang="zh-CN" altLang="en-US" dirty="0">
                <a:latin typeface="方正黑体" pitchFamily="34" charset="-122"/>
              </a:rPr>
              <a:t> </a:t>
            </a:r>
            <a:r>
              <a:rPr lang="en-US" altLang="zh-CN" dirty="0">
                <a:latin typeface="方正黑体" pitchFamily="34" charset="-122"/>
              </a:rPr>
              <a:t>  3</a:t>
            </a:r>
            <a:r>
              <a:rPr lang="zh-CN" altLang="en-US" dirty="0">
                <a:latin typeface="方正黑体" pitchFamily="34" charset="-122"/>
              </a:rPr>
              <a:t>，</a:t>
            </a:r>
            <a:r>
              <a:rPr lang="en-US" altLang="zh-CN" dirty="0">
                <a:latin typeface="方正黑体" pitchFamily="34" charset="-122"/>
              </a:rPr>
              <a:t> threejs</a:t>
            </a:r>
            <a:r>
              <a:rPr lang="zh-CN" altLang="en-US" dirty="0">
                <a:latin typeface="方正黑体" pitchFamily="34" charset="-122"/>
              </a:rPr>
              <a:t>视点控制</a:t>
            </a:r>
          </a:p>
          <a:p>
            <a:endParaRPr lang="zh-CN" altLang="en-US" dirty="0">
              <a:latin typeface="方正黑体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1691640" y="1701165"/>
            <a:ext cx="6323013" cy="475234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建立一个空的</a:t>
            </a:r>
            <a:r>
              <a:rPr lang="en-US" altLang="zh-CN" dirty="0">
                <a:latin typeface="方正黑体" pitchFamily="34" charset="-122"/>
              </a:rPr>
              <a:t>html</a:t>
            </a:r>
            <a:r>
              <a:rPr lang="zh-CN" altLang="en-US" dirty="0">
                <a:latin typeface="方正黑体" pitchFamily="34" charset="-122"/>
              </a:rPr>
              <a:t>网页（架构，</a:t>
            </a:r>
            <a:r>
              <a:rPr lang="en-US" altLang="zh-CN" dirty="0">
                <a:latin typeface="方正黑体" pitchFamily="34" charset="-122"/>
              </a:rPr>
              <a:t>CCS</a:t>
            </a:r>
            <a:r>
              <a:rPr lang="zh-CN" altLang="en-US" dirty="0">
                <a:latin typeface="方正黑体" pitchFamily="34" charset="-122"/>
              </a:rPr>
              <a:t>，脚本）</a:t>
            </a:r>
          </a:p>
          <a:p>
            <a:r>
              <a:rPr sz="1200" dirty="0">
                <a:latin typeface="方正黑体" pitchFamily="34" charset="-122"/>
                <a:sym typeface="+mn-ea"/>
              </a:rPr>
              <a:t>&lt;</a:t>
            </a:r>
            <a:r>
              <a:rPr lang="en-US" sz="1200" dirty="0">
                <a:latin typeface="方正黑体" pitchFamily="34" charset="-122"/>
                <a:sym typeface="+mn-ea"/>
              </a:rPr>
              <a:t>html</a:t>
            </a:r>
            <a:r>
              <a:rPr sz="1200" dirty="0">
                <a:latin typeface="方正黑体" pitchFamily="34" charset="-122"/>
                <a:sym typeface="+mn-ea"/>
              </a:rPr>
              <a:t>&gt;</a:t>
            </a:r>
            <a:r>
              <a:rPr lang="en-US" sz="1200" dirty="0">
                <a:latin typeface="方正黑体" pitchFamily="34" charset="-122"/>
              </a:rPr>
              <a:t>  </a:t>
            </a:r>
          </a:p>
          <a:p>
            <a:r>
              <a:rPr lang="en-US" sz="1200" dirty="0">
                <a:latin typeface="方正黑体" pitchFamily="34" charset="-122"/>
              </a:rPr>
              <a:t> </a:t>
            </a:r>
            <a:r>
              <a:rPr sz="1200" dirty="0">
                <a:latin typeface="方正黑体" pitchFamily="34" charset="-122"/>
              </a:rPr>
              <a:t>&lt;head&gt;</a:t>
            </a:r>
          </a:p>
          <a:p>
            <a:r>
              <a:rPr sz="1200" dirty="0">
                <a:latin typeface="方正黑体" pitchFamily="34" charset="-122"/>
              </a:rPr>
              <a:t>    &lt;meta charset="UTF-8"&gt;</a:t>
            </a:r>
          </a:p>
          <a:p>
            <a:r>
              <a:rPr sz="1200" dirty="0">
                <a:latin typeface="方正黑体" pitchFamily="34" charset="-122"/>
              </a:rPr>
              <a:t>    &lt;meta http-equiv="X-UA-Compatible" content="IE=edge,chrome=1"&gt;</a:t>
            </a:r>
          </a:p>
          <a:p>
            <a:r>
              <a:rPr sz="1200" dirty="0">
                <a:latin typeface="方正黑体" pitchFamily="34" charset="-122"/>
              </a:rPr>
              <a:t>    &lt;title&gt;Solar System&lt;/title&gt;</a:t>
            </a:r>
          </a:p>
          <a:p>
            <a:r>
              <a:rPr sz="1200" dirty="0">
                <a:latin typeface="方正黑体" pitchFamily="34" charset="-122"/>
              </a:rPr>
              <a:t>    &lt;style&gt;</a:t>
            </a:r>
          </a:p>
          <a:p>
            <a:r>
              <a:rPr sz="1200" dirty="0">
                <a:latin typeface="方正黑体" pitchFamily="34" charset="-122"/>
              </a:rPr>
              <a:t>        body{</a:t>
            </a:r>
          </a:p>
          <a:p>
            <a:r>
              <a:rPr sz="1200" dirty="0">
                <a:latin typeface="方正黑体" pitchFamily="34" charset="-122"/>
              </a:rPr>
              <a:t>            margin:0;</a:t>
            </a:r>
          </a:p>
          <a:p>
            <a:r>
              <a:rPr sz="1200" dirty="0">
                <a:latin typeface="方正黑体" pitchFamily="34" charset="-122"/>
              </a:rPr>
              <a:t>            padding: 0;</a:t>
            </a:r>
          </a:p>
          <a:p>
            <a:r>
              <a:rPr sz="1200" dirty="0">
                <a:latin typeface="方正黑体" pitchFamily="34" charset="-122"/>
              </a:rPr>
              <a:t>            overflow: hidden;</a:t>
            </a:r>
          </a:p>
          <a:p>
            <a:r>
              <a:rPr sz="1200" dirty="0">
                <a:latin typeface="方正黑体" pitchFamily="34" charset="-122"/>
              </a:rPr>
              <a:t>        }</a:t>
            </a:r>
          </a:p>
          <a:p>
            <a:r>
              <a:rPr sz="1200" dirty="0">
                <a:latin typeface="方正黑体" pitchFamily="34" charset="-122"/>
              </a:rPr>
              <a:t>    &lt;/style&gt;</a:t>
            </a:r>
          </a:p>
          <a:p>
            <a:r>
              <a:rPr lang="en-US" sz="1200" dirty="0">
                <a:latin typeface="方正黑体" pitchFamily="34" charset="-122"/>
                <a:sym typeface="+mn-ea"/>
              </a:rPr>
              <a:t>     </a:t>
            </a:r>
            <a:r>
              <a:rPr sz="1200" dirty="0">
                <a:latin typeface="方正黑体" pitchFamily="34" charset="-122"/>
                <a:sym typeface="+mn-ea"/>
              </a:rPr>
              <a:t>&lt;script src="/js/three/three.js"&gt;&lt;/script&gt;</a:t>
            </a:r>
            <a:endParaRPr sz="1200" dirty="0">
              <a:latin typeface="方正黑体" pitchFamily="34" charset="-122"/>
            </a:endParaRPr>
          </a:p>
          <a:p>
            <a:r>
              <a:rPr sz="1200" dirty="0">
                <a:latin typeface="方正黑体" pitchFamily="34" charset="-122"/>
              </a:rPr>
              <a:t>&lt;/head&gt;</a:t>
            </a:r>
          </a:p>
          <a:p>
            <a:r>
              <a:rPr sz="1200" dirty="0">
                <a:latin typeface="方正黑体" pitchFamily="34" charset="-122"/>
              </a:rPr>
              <a:t>&lt;body&gt;</a:t>
            </a:r>
          </a:p>
          <a:p>
            <a:r>
              <a:rPr sz="1200" dirty="0">
                <a:latin typeface="方正黑体" pitchFamily="34" charset="-122"/>
              </a:rPr>
              <a:t>    &lt;canvas id="main"&gt;&lt;/canvas&gt;</a:t>
            </a:r>
          </a:p>
          <a:p>
            <a:endParaRPr sz="1200" dirty="0">
              <a:latin typeface="方正黑体" pitchFamily="34" charset="-122"/>
            </a:endParaRPr>
          </a:p>
          <a:p>
            <a:r>
              <a:rPr sz="1200" dirty="0">
                <a:latin typeface="方正黑体" pitchFamily="34" charset="-122"/>
              </a:rPr>
              <a:t>    &lt;/body&gt;</a:t>
            </a:r>
          </a:p>
          <a:p>
            <a:r>
              <a:rPr sz="1200" dirty="0">
                <a:latin typeface="方正黑体" pitchFamily="34" charset="-122"/>
              </a:rPr>
              <a:t>&lt;/html&gt;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115" y="1988820"/>
            <a:ext cx="7555230" cy="337439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创建</a:t>
            </a:r>
            <a:r>
              <a:rPr lang="en-US" altLang="zh-CN" dirty="0">
                <a:latin typeface="方正黑体" pitchFamily="34" charset="-122"/>
              </a:rPr>
              <a:t>threejs</a:t>
            </a:r>
            <a:r>
              <a:rPr lang="zh-CN" altLang="en-US" dirty="0">
                <a:latin typeface="方正黑体" pitchFamily="34" charset="-122"/>
              </a:rPr>
              <a:t>的三大件</a:t>
            </a:r>
            <a:r>
              <a:rPr lang="en-US" altLang="zh-CN" dirty="0">
                <a:latin typeface="方正黑体" pitchFamily="34" charset="-122"/>
              </a:rPr>
              <a:t> </a:t>
            </a:r>
            <a:r>
              <a:rPr lang="zh-CN" altLang="en-US" dirty="0">
                <a:latin typeface="方正黑体" pitchFamily="34" charset="-122"/>
              </a:rPr>
              <a:t>（renderer, camera, scene）</a:t>
            </a:r>
          </a:p>
          <a:p>
            <a:pPr lvl="1"/>
            <a:r>
              <a:rPr lang="zh-CN" sz="18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黑体" pitchFamily="34" charset="-122"/>
              </a:rPr>
              <a:t>画布设置</a:t>
            </a:r>
            <a:endParaRPr sz="1800" dirty="0">
              <a:latin typeface="方正黑体" pitchFamily="34" charset="-122"/>
            </a:endParaRPr>
          </a:p>
          <a:p>
            <a:pPr lvl="1"/>
            <a:r>
              <a:rPr sz="1800" dirty="0">
                <a:latin typeface="方正黑体" pitchFamily="34" charset="-122"/>
              </a:rPr>
              <a:t>const canvas = document.getElementById('main');</a:t>
            </a:r>
          </a:p>
          <a:p>
            <a:pPr lvl="1"/>
            <a:r>
              <a:rPr sz="1800" dirty="0">
                <a:latin typeface="方正黑体" pitchFamily="34" charset="-122"/>
              </a:rPr>
              <a:t>canvas.width = window.innerWidth;</a:t>
            </a:r>
          </a:p>
          <a:p>
            <a:pPr lvl="1"/>
            <a:r>
              <a:rPr sz="1800" dirty="0">
                <a:latin typeface="方正黑体" pitchFamily="34" charset="-122"/>
              </a:rPr>
              <a:t>canvas.height = window.innerHeight;</a:t>
            </a:r>
          </a:p>
          <a:p>
            <a:pPr lvl="1"/>
            <a:r>
              <a:rPr sz="1800" dirty="0">
                <a:solidFill>
                  <a:srgbClr val="0070C0"/>
                </a:solidFill>
                <a:latin typeface="方正黑体" pitchFamily="34" charset="-122"/>
              </a:rPr>
              <a:t>绘制句柄</a:t>
            </a:r>
            <a:r>
              <a:rPr sz="1800" dirty="0">
                <a:latin typeface="方正黑体" pitchFamily="34" charset="-122"/>
              </a:rPr>
              <a:t>的准备如下/*renderer*/</a:t>
            </a:r>
          </a:p>
          <a:p>
            <a:pPr lvl="1"/>
            <a:r>
              <a:rPr sz="1800" dirty="0">
                <a:latin typeface="方正黑体" pitchFamily="34" charset="-122"/>
              </a:rPr>
              <a:t>renderer = new THREE.WebGLRenderer({ canvas });</a:t>
            </a:r>
          </a:p>
          <a:p>
            <a:pPr lvl="1"/>
            <a:r>
              <a:rPr sz="1800" dirty="0">
                <a:latin typeface="方正黑体" pitchFamily="34" charset="-122"/>
              </a:rPr>
              <a:t>renderer.shadowMap.enabled = true; //辅助线</a:t>
            </a:r>
          </a:p>
          <a:p>
            <a:pPr lvl="1"/>
            <a:r>
              <a:rPr sz="1800" dirty="0">
                <a:latin typeface="方正黑体" pitchFamily="34" charset="-122"/>
              </a:rPr>
              <a:t>renderer.shadowMapSoft = true; //柔和阴影</a:t>
            </a:r>
          </a:p>
          <a:p>
            <a:pPr lvl="1"/>
            <a:r>
              <a:rPr sz="1800" dirty="0">
                <a:latin typeface="方正黑体" pitchFamily="34" charset="-122"/>
              </a:rPr>
              <a:t>renderer.setClearColor(0xffffff, 0);</a:t>
            </a:r>
          </a:p>
          <a:p>
            <a:endParaRPr sz="1800" dirty="0">
              <a:latin typeface="方正黑体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115" y="2266315"/>
            <a:ext cx="7555230" cy="309689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创建</a:t>
            </a:r>
            <a:r>
              <a:rPr lang="en-US" altLang="zh-CN" dirty="0">
                <a:latin typeface="方正黑体" pitchFamily="34" charset="-122"/>
              </a:rPr>
              <a:t>threejs</a:t>
            </a:r>
            <a:r>
              <a:rPr lang="zh-CN" altLang="en-US" dirty="0">
                <a:latin typeface="方正黑体" pitchFamily="34" charset="-122"/>
              </a:rPr>
              <a:t>的三大件</a:t>
            </a:r>
            <a:r>
              <a:rPr lang="en-US" altLang="zh-CN" dirty="0">
                <a:latin typeface="方正黑体" pitchFamily="34" charset="-122"/>
              </a:rPr>
              <a:t> </a:t>
            </a:r>
            <a:r>
              <a:rPr lang="zh-CN" altLang="en-US" dirty="0">
                <a:latin typeface="方正黑体" pitchFamily="34" charset="-122"/>
              </a:rPr>
              <a:t>（renderer, camera, scene）</a:t>
            </a:r>
          </a:p>
          <a:p>
            <a:pPr lvl="1"/>
            <a:r>
              <a:rPr lang="zh-CN" sz="18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黑体" pitchFamily="34" charset="-122"/>
              </a:rPr>
              <a:t>创建场景和摄像机</a:t>
            </a:r>
          </a:p>
          <a:p>
            <a:pPr lvl="1"/>
            <a:r>
              <a:rPr sz="1800" dirty="0">
                <a:latin typeface="方正黑体" pitchFamily="34" charset="-122"/>
              </a:rPr>
              <a:t>scene = new THREE.Scene();</a:t>
            </a:r>
          </a:p>
          <a:p>
            <a:pPr lvl="1"/>
            <a:r>
              <a:rPr sz="1800" dirty="0">
                <a:latin typeface="方正黑体" pitchFamily="34" charset="-122"/>
              </a:rPr>
              <a:t>camera = new THREE.PerspectiveCamera(45, window.innerWidth / window.innerHeight, 1 ,1000);</a:t>
            </a:r>
          </a:p>
          <a:p>
            <a:pPr lvl="1"/>
            <a:r>
              <a:rPr sz="1800" dirty="0">
                <a:latin typeface="方正黑体" pitchFamily="34" charset="-122"/>
              </a:rPr>
              <a:t>camera.position.set(-200,50,0);</a:t>
            </a:r>
          </a:p>
          <a:p>
            <a:pPr lvl="1"/>
            <a:r>
              <a:rPr sz="1800" dirty="0">
                <a:latin typeface="方正黑体" pitchFamily="34" charset="-122"/>
              </a:rPr>
              <a:t>camera.lookAt(new THREE.Vector3(0,0,0));</a:t>
            </a:r>
          </a:p>
          <a:p>
            <a:pPr lvl="1"/>
            <a:r>
              <a:rPr sz="1800" dirty="0">
                <a:latin typeface="方正黑体" pitchFamily="34" charset="-122"/>
              </a:rPr>
              <a:t>scene.add(camera);</a:t>
            </a:r>
          </a:p>
          <a:p>
            <a:pPr lvl="1"/>
            <a:r>
              <a:rPr sz="1800" dirty="0">
                <a:latin typeface="方正黑体" pitchFamily="34" charset="-122"/>
              </a:rPr>
              <a:t>renderer.render(scene,camera); </a:t>
            </a:r>
          </a:p>
          <a:p>
            <a:endParaRPr sz="1800" dirty="0">
              <a:latin typeface="方正黑体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115" y="1711960"/>
            <a:ext cx="7555230" cy="365125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搭建场景树</a:t>
            </a:r>
            <a:endParaRPr lang="zh-CN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黑体" pitchFamily="34" charset="-122"/>
            </a:endParaRPr>
          </a:p>
          <a:p>
            <a:pPr lvl="1"/>
            <a:r>
              <a:rPr sz="1800" dirty="0">
                <a:latin typeface="方正黑体" pitchFamily="34" charset="-122"/>
              </a:rPr>
              <a:t>/*sun*/</a:t>
            </a:r>
          </a:p>
          <a:p>
            <a:pPr lvl="1"/>
            <a:r>
              <a:rPr sz="1800" dirty="0">
                <a:latin typeface="方正黑体" pitchFamily="34" charset="-122"/>
              </a:rPr>
              <a:t>const Sun = new THREE.Mesh( new THREE.SphereGeometry( 12 ,16 ,16 ),</a:t>
            </a:r>
          </a:p>
          <a:p>
            <a:pPr lvl="1"/>
            <a:r>
              <a:rPr sz="1800" dirty="0">
                <a:latin typeface="方正黑体" pitchFamily="34" charset="-122"/>
              </a:rPr>
              <a:t>  new THREE.MeshLambertMaterial({</a:t>
            </a:r>
          </a:p>
          <a:p>
            <a:pPr lvl="1"/>
            <a:r>
              <a:rPr sz="1800" dirty="0">
                <a:latin typeface="方正黑体" pitchFamily="34" charset="-122"/>
              </a:rPr>
              <a:t>    color: 0xffff00,</a:t>
            </a:r>
          </a:p>
          <a:p>
            <a:pPr lvl="1"/>
            <a:r>
              <a:rPr sz="1800" dirty="0">
                <a:latin typeface="方正黑体" pitchFamily="34" charset="-122"/>
              </a:rPr>
              <a:t>    emissive: 0xdd4422</a:t>
            </a:r>
          </a:p>
          <a:p>
            <a:pPr lvl="1"/>
            <a:r>
              <a:rPr sz="1800" dirty="0">
                <a:latin typeface="方正黑体" pitchFamily="34" charset="-122"/>
              </a:rPr>
              <a:t>  })</a:t>
            </a:r>
          </a:p>
          <a:p>
            <a:pPr lvl="1"/>
            <a:r>
              <a:rPr sz="1800" dirty="0">
                <a:latin typeface="方正黑体" pitchFamily="34" charset="-122"/>
              </a:rPr>
              <a:t>);</a:t>
            </a:r>
          </a:p>
          <a:p>
            <a:pPr lvl="1"/>
            <a:r>
              <a:rPr sz="1800" dirty="0">
                <a:latin typeface="方正黑体" pitchFamily="34" charset="-122"/>
              </a:rPr>
              <a:t>Sun.name='Sun';</a:t>
            </a:r>
          </a:p>
          <a:p>
            <a:pPr lvl="1"/>
            <a:r>
              <a:rPr sz="1800" dirty="0">
                <a:latin typeface="方正黑体" pitchFamily="34" charset="-122"/>
              </a:rPr>
              <a:t>scene.add(Sun); </a:t>
            </a:r>
          </a:p>
          <a:p>
            <a:endParaRPr sz="1800" dirty="0">
              <a:latin typeface="方正黑体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115" y="2266315"/>
            <a:ext cx="7555230" cy="309689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搭建场景树</a:t>
            </a:r>
            <a:endParaRPr lang="zh-CN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黑体" pitchFamily="34" charset="-122"/>
            </a:endParaRPr>
          </a:p>
          <a:p>
            <a:pPr lvl="1"/>
            <a:r>
              <a:rPr sz="1800" dirty="0">
                <a:latin typeface="方正黑体" pitchFamily="34" charset="-122"/>
              </a:rPr>
              <a:t>/*earth*/</a:t>
            </a:r>
          </a:p>
          <a:p>
            <a:pPr lvl="1"/>
            <a:r>
              <a:rPr sz="1800" dirty="0">
                <a:latin typeface="方正黑体" pitchFamily="34" charset="-122"/>
              </a:rPr>
              <a:t>const Earth = new THREE.Mesh( new THREE.SphereGeometry( 5, 16,16 ),</a:t>
            </a:r>
          </a:p>
          <a:p>
            <a:pPr lvl="1"/>
            <a:r>
              <a:rPr sz="1800" dirty="0">
                <a:latin typeface="方正黑体" pitchFamily="34" charset="-122"/>
              </a:rPr>
              <a:t>  new THREE.MeshLambertMaterial( { color: 'rgb(46,69,119)', emissive: 'rgb(46,69,119)' } )</a:t>
            </a:r>
          </a:p>
          <a:p>
            <a:pPr lvl="1"/>
            <a:r>
              <a:rPr sz="1800" dirty="0">
                <a:latin typeface="方正黑体" pitchFamily="34" charset="-122"/>
              </a:rPr>
              <a:t>);</a:t>
            </a:r>
          </a:p>
          <a:p>
            <a:pPr lvl="1"/>
            <a:r>
              <a:rPr sz="1800" dirty="0">
                <a:latin typeface="方正黑体" pitchFamily="34" charset="-122"/>
              </a:rPr>
              <a:t>Earth.position.z = -40;</a:t>
            </a:r>
          </a:p>
          <a:p>
            <a:pPr lvl="1"/>
            <a:r>
              <a:rPr sz="1800" dirty="0">
                <a:latin typeface="方正黑体" pitchFamily="34" charset="-122"/>
              </a:rPr>
              <a:t>scene.add(Earth); </a:t>
            </a:r>
          </a:p>
          <a:p>
            <a:endParaRPr sz="1800" dirty="0">
              <a:latin typeface="方正黑体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323850" y="1989138"/>
            <a:ext cx="8458200" cy="457200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目录</a:t>
            </a:r>
            <a:endParaRPr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sz="2000" spc="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Build目录</a:t>
            </a:r>
            <a:r>
              <a:rPr lang="zh-CN" sz="2000" spc="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，核心文件</a:t>
            </a:r>
            <a:r>
              <a:rPr sz="2000" spc="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three.js 和three.min.js</a:t>
            </a:r>
            <a:r>
              <a:rPr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。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sz="2000" b="1" spc="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Docs目录，帮助文档，里面是各个函数的api</a:t>
            </a:r>
            <a:r>
              <a:rPr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。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Editor目录，一个类似3D-max的简单编辑程序。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sz="2000" spc="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Examples目录，一些很有趣的例子demo</a:t>
            </a:r>
            <a:r>
              <a:rPr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。	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Src目录，源代码目录，里面是所有的源代码。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Test目录，一些测试代码。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sz="2000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Utils目录，存放一些脚本，python文件的工具目录。例如将3D-Max格式的模型转换为three.js特有的json模型。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115" y="1657350"/>
            <a:ext cx="7555230" cy="520065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搭建场景树</a:t>
            </a:r>
            <a:endParaRPr lang="zh-CN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黑体" pitchFamily="34" charset="-122"/>
            </a:endParaRPr>
          </a:p>
          <a:p>
            <a:r>
              <a:rPr sz="1400" dirty="0">
                <a:latin typeface="方正黑体" pitchFamily="34" charset="-122"/>
              </a:rPr>
              <a:t> </a:t>
            </a:r>
            <a:r>
              <a:rPr lang="en-US" sz="1400" dirty="0">
                <a:latin typeface="方正黑体" pitchFamily="34" charset="-122"/>
              </a:rPr>
              <a:t>function</a:t>
            </a:r>
            <a:r>
              <a:rPr sz="1400" dirty="0">
                <a:latin typeface="方正黑体" pitchFamily="34" charset="-122"/>
              </a:rPr>
              <a:t> initPlanet(name,color,distance,volume) {</a:t>
            </a:r>
          </a:p>
          <a:p>
            <a:r>
              <a:rPr sz="1400" dirty="0">
                <a:latin typeface="方正黑体" pitchFamily="34" charset="-122"/>
              </a:rPr>
              <a:t>    let mesh = new THREE.Mesh( new THREE.SphereGeometry( volume, 16,16 ),</a:t>
            </a:r>
          </a:p>
          <a:p>
            <a:r>
              <a:rPr sz="1400" dirty="0">
                <a:latin typeface="方正黑体" pitchFamily="34" charset="-122"/>
              </a:rPr>
              <a:t>      new THREE.MeshLambertMaterial( { emissive: color } )</a:t>
            </a:r>
          </a:p>
          <a:p>
            <a:r>
              <a:rPr sz="1400" dirty="0">
                <a:latin typeface="方正黑体" pitchFamily="34" charset="-122"/>
              </a:rPr>
              <a:t>    );</a:t>
            </a:r>
          </a:p>
          <a:p>
            <a:r>
              <a:rPr sz="1400" dirty="0">
                <a:latin typeface="方正黑体" pitchFamily="34" charset="-122"/>
              </a:rPr>
              <a:t>    mesh.position.z = -distance;</a:t>
            </a:r>
          </a:p>
          <a:p>
            <a:r>
              <a:rPr sz="1400" dirty="0">
                <a:latin typeface="方正黑体" pitchFamily="34" charset="-122"/>
              </a:rPr>
              <a:t>    mesh.receiveShadow = true;</a:t>
            </a:r>
          </a:p>
          <a:p>
            <a:r>
              <a:rPr sz="1400" dirty="0">
                <a:latin typeface="方正黑体" pitchFamily="34" charset="-122"/>
              </a:rPr>
              <a:t>    mesh.castShadow = true;</a:t>
            </a:r>
          </a:p>
          <a:p>
            <a:r>
              <a:rPr sz="1400" dirty="0">
                <a:latin typeface="方正黑体" pitchFamily="34" charset="-122"/>
              </a:rPr>
              <a:t>    mesh.name = name;</a:t>
            </a:r>
          </a:p>
          <a:p>
            <a:r>
              <a:rPr sz="1400" dirty="0">
                <a:latin typeface="方正黑体" pitchFamily="34" charset="-122"/>
              </a:rPr>
              <a:t>    let star = {</a:t>
            </a:r>
          </a:p>
          <a:p>
            <a:r>
              <a:rPr sz="1400" dirty="0">
                <a:latin typeface="方正黑体" pitchFamily="34" charset="-122"/>
              </a:rPr>
              <a:t>      name,</a:t>
            </a:r>
          </a:p>
          <a:p>
            <a:r>
              <a:rPr sz="1400" dirty="0">
                <a:latin typeface="方正黑体" pitchFamily="34" charset="-122"/>
              </a:rPr>
              <a:t>      distance,</a:t>
            </a:r>
          </a:p>
          <a:p>
            <a:r>
              <a:rPr sz="1400" dirty="0">
                <a:latin typeface="方正黑体" pitchFamily="34" charset="-122"/>
              </a:rPr>
              <a:t>      volume,</a:t>
            </a:r>
          </a:p>
          <a:p>
            <a:r>
              <a:rPr sz="1400" dirty="0">
                <a:latin typeface="方正黑体" pitchFamily="34" charset="-122"/>
              </a:rPr>
              <a:t>      THREE.Mesh : mesh</a:t>
            </a:r>
          </a:p>
          <a:p>
            <a:r>
              <a:rPr sz="1400" dirty="0">
                <a:latin typeface="方正黑体" pitchFamily="34" charset="-122"/>
              </a:rPr>
              <a:t>    }</a:t>
            </a:r>
          </a:p>
          <a:p>
            <a:r>
              <a:rPr sz="1400" dirty="0">
                <a:latin typeface="方正黑体" pitchFamily="34" charset="-122"/>
              </a:rPr>
              <a:t>    scene.add(mesh);</a:t>
            </a:r>
          </a:p>
          <a:p>
            <a:r>
              <a:rPr sz="1400" dirty="0">
                <a:latin typeface="方正黑体" pitchFamily="34" charset="-122"/>
              </a:rPr>
              <a:t>    return star;</a:t>
            </a:r>
          </a:p>
          <a:p>
            <a:r>
              <a:rPr sz="1400" dirty="0">
                <a:latin typeface="方正黑体" pitchFamily="34" charset="-122"/>
              </a:rPr>
              <a:t>  },</a:t>
            </a:r>
          </a:p>
          <a:p>
            <a:r>
              <a:rPr sz="1400" dirty="0">
                <a:latin typeface="方正黑体" pitchFamily="34" charset="-122"/>
              </a:rPr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835785" y="1268413"/>
            <a:ext cx="5080000" cy="54775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var stars = []; 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/*planets*/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Mercury = this.initPlanet('Mercury','rgb(124,131,203)',20,2);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stars.push(Mercury);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Venus = this.initPlanet('Venus','rgb(190,138,44)',30,4);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stars.push(Venus);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Earth = this.initPlanet('Earth','rgb(46,69,119)',40,5);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stars.push(Earth);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Mars = this.initPlanet('Mars','rgb(210,81,16)',50,4);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stars.push(Mars);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Jupiter = this.initPlanet('Jupiter','rgb(254,208,101)',70,9);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stars.push(Jupiter);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Saturn = this.initPlanet('Saturn','rgb(210,140,39)',100,7);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stars.push(Saturn);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Uranus = this.initPlanet('Uranus', 'rgb(49,168,218)',120,4);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stars.push(Uranus);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Neptune = this.initPlanet('Neptune','rgb(84,125,204)',150,3);</a:t>
            </a:r>
          </a:p>
          <a:p>
            <a:pPr indent="133350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     stars.push(Neptune);</a:t>
            </a:r>
            <a:endParaRPr lang="zh-CN" altLang="en-US" sz="1400"/>
          </a:p>
        </p:txBody>
      </p:sp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179070" y="548323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115" y="1988820"/>
            <a:ext cx="7555230" cy="276479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设置交互控制</a:t>
            </a:r>
            <a:endParaRPr lang="zh-CN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黑体" pitchFamily="34" charset="-122"/>
            </a:endParaRPr>
          </a:p>
          <a:p>
            <a:r>
              <a:rPr sz="2000" dirty="0">
                <a:latin typeface="方正黑体" pitchFamily="34" charset="-122"/>
              </a:rPr>
              <a:t>//CONTROLS</a:t>
            </a:r>
          </a:p>
          <a:p>
            <a:r>
              <a:rPr sz="2000" dirty="0">
                <a:latin typeface="方正黑体" pitchFamily="34" charset="-122"/>
              </a:rPr>
              <a:t>control = new THREE.FirstPersonControls( camera , renderer.domElement );</a:t>
            </a:r>
          </a:p>
          <a:p>
            <a:r>
              <a:rPr sz="2000" dirty="0">
                <a:latin typeface="方正黑体" pitchFamily="34" charset="-122"/>
              </a:rPr>
              <a:t>control.movementSpeed = 100;  //镜头移速</a:t>
            </a:r>
          </a:p>
          <a:p>
            <a:r>
              <a:rPr sz="2000" dirty="0">
                <a:latin typeface="方正黑体" pitchFamily="34" charset="-122"/>
              </a:rPr>
              <a:t>control.lookSpeed = 0.125;  //视角改变速度</a:t>
            </a:r>
          </a:p>
          <a:p>
            <a:r>
              <a:rPr sz="2000" dirty="0">
                <a:latin typeface="方正黑体" pitchFamily="34" charset="-122"/>
              </a:rPr>
              <a:t>control.lookVertical = true;  //是否允许视角上下改变</a:t>
            </a:r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115" y="1772920"/>
            <a:ext cx="7555230" cy="239585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设置动态刷新</a:t>
            </a:r>
            <a:endParaRPr lang="zh-CN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黑体" pitchFamily="34" charset="-122"/>
            </a:endParaRPr>
          </a:p>
          <a:p>
            <a:r>
              <a:rPr sz="2000" dirty="0">
                <a:latin typeface="方正黑体" pitchFamily="34" charset="-122"/>
              </a:rPr>
              <a:t>function move() {</a:t>
            </a:r>
          </a:p>
          <a:p>
            <a:r>
              <a:rPr sz="2000" dirty="0">
                <a:latin typeface="方正黑体" pitchFamily="34" charset="-122"/>
              </a:rPr>
              <a:t>  //do sth...</a:t>
            </a:r>
          </a:p>
          <a:p>
            <a:r>
              <a:rPr sz="2000" dirty="0">
                <a:latin typeface="方正黑体" pitchFamily="34" charset="-122"/>
              </a:rPr>
              <a:t>  requestAnimationFrame(move)</a:t>
            </a:r>
          </a:p>
          <a:p>
            <a:r>
              <a:rPr sz="2000" dirty="0">
                <a:latin typeface="方正黑体" pitchFamily="34" charset="-122"/>
              </a:rPr>
              <a:t>}</a:t>
            </a:r>
          </a:p>
          <a:p>
            <a:r>
              <a:rPr sz="2000" dirty="0">
                <a:latin typeface="方正黑体" pitchFamily="34" charset="-122"/>
              </a:rPr>
              <a:t>move()</a:t>
            </a:r>
          </a:p>
        </p:txBody>
      </p:sp>
      <p:sp>
        <p:nvSpPr>
          <p:cNvPr id="2" name="标题 436230"/>
          <p:cNvSpPr>
            <a:spLocks noGrp="1" noRot="1"/>
          </p:cNvSpPr>
          <p:nvPr/>
        </p:nvSpPr>
        <p:spPr>
          <a:xfrm>
            <a:off x="539115" y="4888230"/>
            <a:ext cx="7555230" cy="165671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主要更新的内容</a:t>
            </a:r>
          </a:p>
          <a:p>
            <a:r>
              <a:rPr sz="2000" dirty="0">
                <a:latin typeface="方正黑体" pitchFamily="34" charset="-122"/>
              </a:rPr>
              <a:t> control.update( clock.getDelta() ); </a:t>
            </a:r>
          </a:p>
          <a:p>
            <a:r>
              <a:rPr sz="2000" dirty="0">
                <a:latin typeface="方正黑体" pitchFamily="34" charset="-122"/>
              </a:rPr>
              <a:t>  renderer.render(scene,camera);</a:t>
            </a:r>
          </a:p>
          <a:p>
            <a:r>
              <a:rPr sz="2000" dirty="0">
                <a:latin typeface="方正黑体" pitchFamily="34" charset="-122"/>
              </a:rPr>
              <a:t>  </a:t>
            </a:r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115" y="1917065"/>
            <a:ext cx="8064500" cy="91821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状态显示</a:t>
            </a:r>
            <a:endParaRPr lang="zh-CN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黑体" pitchFamily="34" charset="-122"/>
            </a:endParaRPr>
          </a:p>
          <a:p>
            <a:r>
              <a:rPr lang="zh-CN" sz="2000" dirty="0">
                <a:latin typeface="方正黑体" pitchFamily="34" charset="-122"/>
              </a:rPr>
              <a:t>引入&lt;script src="../resource/js/three/stats.min.js"&gt;&lt;/script&gt;</a:t>
            </a:r>
          </a:p>
        </p:txBody>
      </p:sp>
      <p:sp>
        <p:nvSpPr>
          <p:cNvPr id="2" name="标题 436230"/>
          <p:cNvSpPr>
            <a:spLocks noGrp="1" noRot="1"/>
          </p:cNvSpPr>
          <p:nvPr/>
        </p:nvSpPr>
        <p:spPr>
          <a:xfrm>
            <a:off x="611505" y="2747010"/>
            <a:ext cx="7555230" cy="322262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初始化部分</a:t>
            </a:r>
          </a:p>
          <a:p>
            <a:r>
              <a:rPr sz="2000" dirty="0">
                <a:latin typeface="方正黑体" pitchFamily="34" charset="-122"/>
              </a:rPr>
              <a:t>  stat = new Stats();</a:t>
            </a:r>
          </a:p>
          <a:p>
            <a:r>
              <a:rPr sz="2000" dirty="0">
                <a:latin typeface="方正黑体" pitchFamily="34" charset="-122"/>
              </a:rPr>
              <a:t>  stat.domElement.style.position = 'absolute';</a:t>
            </a:r>
          </a:p>
          <a:p>
            <a:r>
              <a:rPr sz="2000" dirty="0">
                <a:latin typeface="方正黑体" pitchFamily="34" charset="-122"/>
              </a:rPr>
              <a:t>  stat.domElement.style.right = '0px';</a:t>
            </a:r>
          </a:p>
          <a:p>
            <a:r>
              <a:rPr sz="2000" dirty="0">
                <a:latin typeface="方正黑体" pitchFamily="34" charset="-122"/>
              </a:rPr>
              <a:t>  stat.domElement.style.top = '0px';</a:t>
            </a:r>
          </a:p>
          <a:p>
            <a:r>
              <a:rPr sz="2000" dirty="0">
                <a:latin typeface="方正黑体" pitchFamily="34" charset="-122"/>
              </a:rPr>
              <a:t>  document.body.appendChild(stat.domElement);</a:t>
            </a:r>
          </a:p>
          <a:p>
            <a:pPr algn="l">
              <a:buClrTx/>
              <a:buSzTx/>
              <a:buFontTx/>
            </a:pPr>
            <a:r>
              <a:rPr lang="zh-CN" altLang="en-US" sz="2475" dirty="0">
                <a:latin typeface="方正黑体" pitchFamily="34" charset="-122"/>
                <a:sym typeface="+mn-ea"/>
              </a:rPr>
              <a:t>循环更新部分</a:t>
            </a:r>
          </a:p>
          <a:p>
            <a:pPr algn="l">
              <a:buClrTx/>
              <a:buSzTx/>
              <a:buFontTx/>
            </a:pPr>
            <a:r>
              <a:rPr lang="en-US" sz="2000" dirty="0">
                <a:latin typeface="方正黑体" pitchFamily="34" charset="-122"/>
              </a:rPr>
              <a:t>   </a:t>
            </a:r>
            <a:r>
              <a:rPr sz="2000" dirty="0">
                <a:latin typeface="方正黑体" pitchFamily="34" charset="-122"/>
              </a:rPr>
              <a:t>stat.update();  </a:t>
            </a:r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750" y="1125220"/>
            <a:ext cx="8893810" cy="287464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控制星球旋转</a:t>
            </a:r>
            <a:endParaRPr lang="zh-CN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黑体" pitchFamily="34" charset="-122"/>
            </a:endParaRPr>
          </a:p>
          <a:p>
            <a:r>
              <a:rPr lang="en-US" altLang="zh-CN" sz="1400" dirty="0">
                <a:latin typeface="方正黑体" pitchFamily="34" charset="-122"/>
              </a:rPr>
              <a:t>function moveEachStar(star){</a:t>
            </a:r>
          </a:p>
          <a:p>
            <a:endParaRPr lang="zh-CN" sz="1400" dirty="0">
              <a:latin typeface="方正黑体" pitchFamily="34" charset="-122"/>
            </a:endParaRPr>
          </a:p>
          <a:p>
            <a:r>
              <a:rPr lang="zh-CN" sz="1400" dirty="0">
                <a:latin typeface="方正黑体" pitchFamily="34" charset="-122"/>
              </a:rPr>
              <a:t>  star.angle+=star.speed;</a:t>
            </a:r>
          </a:p>
          <a:p>
            <a:r>
              <a:rPr lang="zh-CN" sz="1400" dirty="0">
                <a:latin typeface="方正黑体" pitchFamily="34" charset="-122"/>
              </a:rPr>
              <a:t>  if (star.angle &gt; Math.PI * 2) {</a:t>
            </a:r>
          </a:p>
          <a:p>
            <a:r>
              <a:rPr lang="zh-CN" sz="1400" dirty="0">
                <a:latin typeface="方正黑体" pitchFamily="34" charset="-122"/>
              </a:rPr>
              <a:t>    star.angle -= Math.PI * 2;</a:t>
            </a:r>
          </a:p>
          <a:p>
            <a:r>
              <a:rPr lang="zh-CN" sz="1400" dirty="0">
                <a:latin typeface="方正黑体" pitchFamily="34" charset="-122"/>
              </a:rPr>
              <a:t>  }</a:t>
            </a:r>
          </a:p>
          <a:p>
            <a:r>
              <a:rPr lang="zh-CN" sz="1400" dirty="0">
                <a:latin typeface="方正黑体" pitchFamily="34" charset="-122"/>
              </a:rPr>
              <a:t>  star.Mesh.position.set(star.distance * Math.sin(star.angle), 0, star.distance * Math.cos(star.angle));</a:t>
            </a:r>
          </a:p>
          <a:p>
            <a:r>
              <a:rPr lang="zh-CN" sz="1400" dirty="0">
                <a:latin typeface="方正黑体" pitchFamily="34" charset="-122"/>
              </a:rPr>
              <a:t>}</a:t>
            </a:r>
            <a:r>
              <a:rPr lang="en-US" altLang="zh-CN" sz="1400" dirty="0">
                <a:latin typeface="方正黑体" pitchFamily="34" charset="-122"/>
              </a:rPr>
              <a:t> </a:t>
            </a:r>
            <a:endParaRPr lang="zh-CN" sz="1400" dirty="0">
              <a:latin typeface="方正黑体" pitchFamily="34" charset="-122"/>
            </a:endParaRPr>
          </a:p>
        </p:txBody>
      </p:sp>
      <p:sp>
        <p:nvSpPr>
          <p:cNvPr id="2" name="标题 436230"/>
          <p:cNvSpPr>
            <a:spLocks noGrp="1" noRot="1"/>
          </p:cNvSpPr>
          <p:nvPr/>
        </p:nvSpPr>
        <p:spPr>
          <a:xfrm>
            <a:off x="539750" y="4077335"/>
            <a:ext cx="7555230" cy="287464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多定义一个速度</a:t>
            </a:r>
          </a:p>
          <a:p>
            <a:r>
              <a:rPr sz="1400" dirty="0">
                <a:latin typeface="方正黑体" pitchFamily="34" charset="-122"/>
              </a:rPr>
              <a:t>  let star = {</a:t>
            </a:r>
          </a:p>
          <a:p>
            <a:r>
              <a:rPr sz="1400" dirty="0">
                <a:latin typeface="方正黑体" pitchFamily="34" charset="-122"/>
              </a:rPr>
              <a:t>    name,</a:t>
            </a:r>
          </a:p>
          <a:p>
            <a:r>
              <a:rPr sz="1400" dirty="0">
                <a:latin typeface="方正黑体" pitchFamily="34" charset="-122"/>
              </a:rPr>
              <a:t>    speed,</a:t>
            </a:r>
          </a:p>
          <a:p>
            <a:r>
              <a:rPr sz="1400" dirty="0">
                <a:latin typeface="方正黑体" pitchFamily="34" charset="-122"/>
              </a:rPr>
              <a:t>    angle,</a:t>
            </a:r>
          </a:p>
          <a:p>
            <a:r>
              <a:rPr sz="1400" dirty="0">
                <a:latin typeface="方正黑体" pitchFamily="34" charset="-122"/>
              </a:rPr>
              <a:t>    distance,</a:t>
            </a:r>
          </a:p>
          <a:p>
            <a:r>
              <a:rPr sz="1400" dirty="0">
                <a:latin typeface="方正黑体" pitchFamily="34" charset="-122"/>
              </a:rPr>
              <a:t>    volume,</a:t>
            </a:r>
          </a:p>
          <a:p>
            <a:r>
              <a:rPr sz="1400" dirty="0">
                <a:latin typeface="方正黑体" pitchFamily="34" charset="-122"/>
              </a:rPr>
              <a:t>    Mesh : mesh</a:t>
            </a:r>
          </a:p>
          <a:p>
            <a:r>
              <a:rPr sz="1400" dirty="0">
                <a:latin typeface="方正黑体" pitchFamily="34" charset="-122"/>
              </a:rPr>
              <a:t>  }</a:t>
            </a:r>
            <a:endParaRPr lang="zh-CN" altLang="en-US" sz="1400" dirty="0">
              <a:latin typeface="方正黑体" pitchFamily="34" charset="-122"/>
              <a:sym typeface="+mn-ea"/>
            </a:endParaRPr>
          </a:p>
          <a:p>
            <a:endParaRPr lang="zh-CN" altLang="en-US" sz="1400" dirty="0">
              <a:latin typeface="方正黑体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347720" y="429323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initPlanet(name,</a:t>
            </a:r>
            <a:r>
              <a:rPr lang="en-US" sz="160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speed,angle</a:t>
            </a:r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,color,distance,volume,ringMsg)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347720" y="472503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Mercury = this.initPlanet('Mercury',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0.02,0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,'rgb(124,131,203)',20,2);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3601720" y="5229225"/>
            <a:ext cx="4572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for (const ele</a:t>
            </a:r>
            <a:r>
              <a:rPr lang="en-US" altLang="zh-CN"/>
              <a:t>star </a:t>
            </a:r>
            <a:r>
              <a:rPr lang="zh-CN" altLang="en-US"/>
              <a:t>of </a:t>
            </a:r>
            <a:r>
              <a:rPr lang="en-US" altLang="zh-CN"/>
              <a:t>stars</a:t>
            </a:r>
            <a:r>
              <a:rPr lang="zh-CN" altLang="en-US"/>
              <a:t>) {</a:t>
            </a:r>
          </a:p>
          <a:p>
            <a:r>
              <a:rPr lang="zh-CN" altLang="en-US"/>
              <a:t>  </a:t>
            </a:r>
            <a:r>
              <a:rPr lang="en-US" altLang="zh-CN"/>
              <a:t>   </a:t>
            </a:r>
            <a:r>
              <a:rPr lang="en-US" altLang="zh-CN" dirty="0">
                <a:latin typeface="方正黑体" pitchFamily="34" charset="-122"/>
                <a:sym typeface="+mn-ea"/>
              </a:rPr>
              <a:t>moveEachStar</a:t>
            </a:r>
            <a:r>
              <a:rPr lang="zh-CN" altLang="en-US" dirty="0">
                <a:latin typeface="方正黑体" pitchFamily="34" charset="-122"/>
                <a:sym typeface="+mn-ea"/>
              </a:rPr>
              <a:t>（</a:t>
            </a:r>
            <a:r>
              <a:rPr lang="en-US" altLang="zh-CN" dirty="0">
                <a:latin typeface="方正黑体" pitchFamily="34" charset="-122"/>
                <a:sym typeface="+mn-ea"/>
              </a:rPr>
              <a:t>elestar</a:t>
            </a:r>
            <a:r>
              <a:rPr lang="zh-CN" altLang="en-US" dirty="0">
                <a:latin typeface="方正黑体" pitchFamily="34" charset="-122"/>
                <a:sym typeface="+mn-ea"/>
              </a:rPr>
              <a:t>）；</a:t>
            </a:r>
            <a:endParaRPr lang="zh-CN" altLang="en-US"/>
          </a:p>
          <a:p>
            <a:r>
              <a:rPr lang="zh-CN" altLang="en-US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750" y="1900555"/>
            <a:ext cx="8893810" cy="209931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增加轨道（在</a:t>
            </a:r>
            <a:r>
              <a:rPr lang="en-US" altLang="zh-CN" dirty="0">
                <a:latin typeface="方正黑体" pitchFamily="34" charset="-122"/>
              </a:rPr>
              <a:t>initplanet</a:t>
            </a:r>
            <a:r>
              <a:rPr lang="zh-CN" altLang="en-US" dirty="0">
                <a:latin typeface="方正黑体" pitchFamily="34" charset="-122"/>
              </a:rPr>
              <a:t>中）</a:t>
            </a:r>
            <a:endParaRPr lang="zh-CN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黑体" pitchFamily="34" charset="-122"/>
            </a:endParaRPr>
          </a:p>
          <a:p>
            <a:r>
              <a:rPr lang="en-US" altLang="zh-CN" sz="1400" dirty="0">
                <a:latin typeface="方正黑体" pitchFamily="34" charset="-122"/>
              </a:rPr>
              <a:t>  /*轨道*/</a:t>
            </a:r>
          </a:p>
          <a:p>
            <a:r>
              <a:rPr lang="en-US" altLang="zh-CN" sz="1400" dirty="0">
                <a:latin typeface="方正黑体" pitchFamily="34" charset="-122"/>
              </a:rPr>
              <a:t>  let track = new THREE.Mesh( new THREE.RingGeometry (distance-0.2, distance+0.2, 64,1),</a:t>
            </a:r>
          </a:p>
          <a:p>
            <a:r>
              <a:rPr lang="en-US" altLang="zh-CN" sz="1400" dirty="0">
                <a:latin typeface="方正黑体" pitchFamily="34" charset="-122"/>
              </a:rPr>
              <a:t>    new THREE.MeshBasicMaterial( { color: 0x888888, side: THREE.DoubleSide } )</a:t>
            </a:r>
          </a:p>
          <a:p>
            <a:r>
              <a:rPr lang="en-US" altLang="zh-CN" sz="1400" dirty="0">
                <a:latin typeface="方正黑体" pitchFamily="34" charset="-122"/>
              </a:rPr>
              <a:t>  );</a:t>
            </a:r>
          </a:p>
          <a:p>
            <a:r>
              <a:rPr lang="en-US" altLang="zh-CN" sz="1400" dirty="0">
                <a:latin typeface="方正黑体" pitchFamily="34" charset="-122"/>
              </a:rPr>
              <a:t>  track.rotation.x = - Math.PI / 2;</a:t>
            </a:r>
          </a:p>
          <a:p>
            <a:r>
              <a:rPr lang="en-US" altLang="zh-CN" sz="1400" dirty="0">
                <a:latin typeface="方正黑体" pitchFamily="34" charset="-122"/>
              </a:rPr>
              <a:t>  scene.add(track);</a:t>
            </a: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/>
        </p:nvSpPr>
        <p:spPr>
          <a:xfrm>
            <a:off x="282575" y="891858"/>
            <a:ext cx="8540750" cy="645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</a:t>
            </a:r>
            <a:r>
              <a:rPr lang="en-US" altLang="zh-CN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threejs</a:t>
            </a: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实践</a:t>
            </a:r>
          </a:p>
        </p:txBody>
      </p:sp>
      <p:sp>
        <p:nvSpPr>
          <p:cNvPr id="38914" name="标题 436230"/>
          <p:cNvSpPr>
            <a:spLocks noGrp="1" noRot="1"/>
          </p:cNvSpPr>
          <p:nvPr/>
        </p:nvSpPr>
        <p:spPr>
          <a:xfrm>
            <a:off x="539750" y="1642110"/>
            <a:ext cx="8893810" cy="235775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1435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方正黑体" pitchFamily="34" charset="-122"/>
              </a:rPr>
              <a:t>增加光照</a:t>
            </a:r>
            <a:endParaRPr lang="zh-CN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黑体" pitchFamily="34" charset="-122"/>
            </a:endParaRPr>
          </a:p>
          <a:p>
            <a:r>
              <a:rPr lang="en-US" altLang="zh-CN" sz="1400" dirty="0">
                <a:latin typeface="方正黑体" pitchFamily="34" charset="-122"/>
              </a:rPr>
              <a:t> //环境光</a:t>
            </a:r>
          </a:p>
          <a:p>
            <a:r>
              <a:rPr lang="en-US" altLang="zh-CN" sz="1400" dirty="0">
                <a:latin typeface="方正黑体" pitchFamily="34" charset="-122"/>
              </a:rPr>
              <a:t>let ambient = new THREE.AmbientLight(0x999999);</a:t>
            </a:r>
          </a:p>
          <a:p>
            <a:r>
              <a:rPr lang="en-US" altLang="zh-CN" sz="1400" dirty="0">
                <a:latin typeface="方正黑体" pitchFamily="34" charset="-122"/>
              </a:rPr>
              <a:t>scene.add(ambient);</a:t>
            </a:r>
          </a:p>
          <a:p>
            <a:endParaRPr lang="en-US" altLang="zh-CN" sz="1400" dirty="0">
              <a:latin typeface="方正黑体" pitchFamily="34" charset="-122"/>
            </a:endParaRPr>
          </a:p>
          <a:p>
            <a:r>
              <a:rPr lang="en-US" altLang="zh-CN" sz="1400" dirty="0">
                <a:latin typeface="方正黑体" pitchFamily="34" charset="-122"/>
              </a:rPr>
              <a:t>/*太阳光*/</a:t>
            </a:r>
          </a:p>
          <a:p>
            <a:r>
              <a:rPr lang="en-US" altLang="zh-CN" sz="1400" dirty="0">
                <a:latin typeface="方正黑体" pitchFamily="34" charset="-122"/>
              </a:rPr>
              <a:t>let sunLight = new THREE.PointLight(0xddddaa,1.5,500);</a:t>
            </a:r>
          </a:p>
          <a:p>
            <a:r>
              <a:rPr lang="en-US" altLang="zh-CN" sz="1400" dirty="0">
                <a:latin typeface="方正黑体" pitchFamily="34" charset="-122"/>
              </a:rPr>
              <a:t>scene.add(sunLight);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323850" y="1989138"/>
            <a:ext cx="8458200" cy="207137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编辑器选择</a:t>
            </a:r>
            <a:endParaRPr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1" algn="l" defTabSz="914400">
              <a:lnSpc>
                <a:spcPct val="140000"/>
              </a:lnSpc>
              <a:buChar char="l"/>
            </a:pP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浏览器选择</a:t>
            </a:r>
          </a:p>
          <a:p>
            <a:pPr lvl="1" algn="l" defTabSz="914400">
              <a:lnSpc>
                <a:spcPct val="140000"/>
              </a:lnSpc>
              <a:buChar char="l"/>
            </a:pPr>
            <a:r>
              <a:rPr 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web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服务器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5795645" y="4941570"/>
          <a:ext cx="251714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7" imgW="4733925" imgH="2590800" progId="Paint.Picture">
                  <p:embed/>
                </p:oleObj>
              </mc:Choice>
              <mc:Fallback>
                <p:oleObj r:id="rId7" imgW="4733925" imgH="2590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5645" y="4941570"/>
                        <a:ext cx="2517140" cy="151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732270" y="4221480"/>
            <a:ext cx="1511935" cy="647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web server</a:t>
            </a:r>
          </a:p>
        </p:txBody>
      </p:sp>
      <p:sp>
        <p:nvSpPr>
          <p:cNvPr id="5" name="矩形 4"/>
          <p:cNvSpPr/>
          <p:nvPr/>
        </p:nvSpPr>
        <p:spPr>
          <a:xfrm>
            <a:off x="3996055" y="5517515"/>
            <a:ext cx="1511935" cy="647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文本编辑</a:t>
            </a:r>
          </a:p>
        </p:txBody>
      </p:sp>
      <p:sp>
        <p:nvSpPr>
          <p:cNvPr id="6" name="矩形 5"/>
          <p:cNvSpPr/>
          <p:nvPr/>
        </p:nvSpPr>
        <p:spPr>
          <a:xfrm>
            <a:off x="6012180" y="3141345"/>
            <a:ext cx="1511935" cy="647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 flipV="1">
            <a:off x="5507990" y="5805170"/>
            <a:ext cx="1367790" cy="36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481570" y="4725035"/>
            <a:ext cx="42545" cy="318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0"/>
            <a:endCxn id="6" idx="2"/>
          </p:cNvCxnSpPr>
          <p:nvPr/>
        </p:nvCxnSpPr>
        <p:spPr>
          <a:xfrm flipH="1" flipV="1">
            <a:off x="6768465" y="3789045"/>
            <a:ext cx="720090" cy="432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323850" y="1989138"/>
            <a:ext cx="8458200" cy="357314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浏览器选择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Chrome 8+、FireFox 4+、Safari 5.1+、IE 11等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而IE浏览器对WebGL标准的支持就不太好，需安装IEWebGL插件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建议采用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Chrome 8+、FireFox 4+</a:t>
            </a:r>
            <a:endParaRPr lang="zh-CN" altLang="en-US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323850" y="1989138"/>
            <a:ext cx="8458200" cy="3572901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编辑器</a:t>
            </a:r>
            <a:r>
              <a:rPr 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选择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简单的文本编辑器即可，最好有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code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识别功能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Notepad++、Eclipse、WebStorm等</a:t>
            </a:r>
            <a:endParaRPr lang="en-US" alt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 推荐：  采用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visual Code 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（安装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extension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）</a:t>
            </a: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2575" y="836613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一、开发平台搭建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179070" y="1556703"/>
            <a:ext cx="8458200" cy="384492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web</a:t>
            </a:r>
            <a:r>
              <a:rPr lang="zh-CN" altLang="en-US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服务器</a:t>
            </a:r>
            <a:endParaRPr 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</a:t>
            </a:r>
            <a:r>
              <a:rPr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Node.js是一个轻量级的web服务器端</a:t>
            </a: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载和安装Node.js 	</a:t>
            </a:r>
            <a:endParaRPr lang="zh-CN" altLang="en-US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创建自己的根目录，包含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js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目录，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css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目录，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images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目录等</a:t>
            </a: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在该目录下运行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http-server -p 8000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，并保持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dos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窗口</a:t>
            </a:r>
          </a:p>
          <a:p>
            <a:pPr lvl="3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在浏览器下输入</a:t>
            </a:r>
            <a:r>
              <a:rPr lang="en-US" altLang="zh-CN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localhost:8000</a:t>
            </a: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进行验证</a:t>
            </a:r>
            <a:endParaRPr lang="en-US" alt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140000"/>
              </a:lnSpc>
              <a:buChar char="l"/>
            </a:pPr>
            <a:endParaRPr lang="zh-CN" altLang="en-US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443980" y="2493010"/>
            <a:ext cx="22860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190" y="4725035"/>
            <a:ext cx="3105150" cy="2083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I0YTUwMmE2NTg5ZDAxMjgwNzFlMjhkZTU0NTczO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HnL9ukjSBGPzTheCqKw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vdBP9Y0Je3TYf0AxnaeO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tEGFJxLUYEhw2SxxFakR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sc830I0TWr0S0KHjK1Ai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6421_1"/>
  <p:tag name="KSO_WM_TEMPLATE_CATEGORY" val="custom"/>
  <p:tag name="KSO_WM_TEMPLATE_INDEX" val="20177098"/>
  <p:tag name="KSO_WM_SLIDE_ID" val="custom20177098_1"/>
  <p:tag name="KSO_WM_SLIDE_INDEX" val="1"/>
  <p:tag name="KSO_WM_TEMPLATE_SUBCATEGORY" val="0"/>
  <p:tag name="KSO_WM_TEMPLATE_THUMBS_INDEX" val="1、6、11、12、17、18、23、24、30、31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SUBTYPE" val="pureTxt"/>
  <p:tag name="KSO_WM_TEMPLATE_MASTER_TYPE" val="1"/>
  <p:tag name="KSO_WM_TEMPLATE_COLOR_TYPE" val="0"/>
  <p:tag name="KSO_WM_SPECIAL_SOURCE" val="bdnul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77098"/>
  <p:tag name="KSO_WM_TAG_VERSION" val="1.0"/>
  <p:tag name="KSO_WM_BEAUTIFY_FLAG" val="#wm#"/>
  <p:tag name="KSO_WM_UNIT_TYPE" val="a"/>
  <p:tag name="KSO_WM_UNIT_INDEX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ID" val="custom20177098_1*a*1"/>
  <p:tag name="KSO_WM_UNIT_PRESET_TEXT" val="蓝色水墨中国风工作总结"/>
  <p:tag name="KSO_WM_UNIT_NOCLEAR" val="0"/>
  <p:tag name="KSO_WM_UNIT_DIAGRAM_ISNUMVISUAL" val="0"/>
  <p:tag name="KSO_WM_UNIT_DIAGRAM_ISREFERUNIT" val="0"/>
  <p:tag name="KSO_WM_UNIT_ISNUMDGMTITL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77098"/>
  <p:tag name="KSO_WM_TAG_VERSION" val="1.0"/>
  <p:tag name="KSO_WM_BEAUTIFY_FLAG" val="#wm#"/>
  <p:tag name="KSO_WM_UNIT_TYPE" val="b"/>
  <p:tag name="KSO_WM_UNIT_INDEX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ID" val="custom20177098_1*b*1"/>
  <p:tag name="KSO_WM_UNIT_NOCLEAR" val="0"/>
  <p:tag name="KSO_WM_UNIT_DIAGRAM_ISNUMVISUAL" val="0"/>
  <p:tag name="KSO_WM_UNIT_DIAGRAM_ISREFERUNIT" val="0"/>
  <p:tag name="KSO_WM_UNIT_PRESET_TEXT" val="请在此输入您的副标题"/>
  <p:tag name="KSO_WM_UNIT_ISNUMDGMTITLE" val="0"/>
  <p:tag name="KSO_WM_UNIT_TEXT_FILL_FORE_SCHEMECOLOR_INDEX_BRIGHTNESS" val="0"/>
  <p:tag name="KSO_WM_UNIT_TEXT_FILL_FORE_SCHEMECOLOR_INDEX" val="10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e"/>
  <p:tag name="KSO_WM_SLIDE_LAYOUT_CNT" val="1_1"/>
  <p:tag name="KSO_WM_SLIDE_TYPE" val="sectionTitle"/>
  <p:tag name="KSO_WM_BEAUTIFY_FLAG" val="#wm#"/>
  <p:tag name="KSO_WM_COMBINE_RELATE_SLIDE_ID" val="background20176421_6"/>
  <p:tag name="KSO_WM_TEMPLATE_CATEGORY" val="custom"/>
  <p:tag name="KSO_WM_TEMPLATE_INDEX" val="20177098"/>
  <p:tag name="KSO_WM_SLIDE_ID" val="custom20177098_11"/>
  <p:tag name="KSO_WM_SLIDE_INDEX" val="11"/>
  <p:tag name="KSO_WM_TEMPLATE_SUBCATEGORY" val="0"/>
  <p:tag name="KSO_WM_SLIDE_SUBTYPE" val="pureTxt"/>
  <p:tag name="KSO_WM_TEMPLATE_MASTER_TYPE" val="1"/>
  <p:tag name="KSO_WM_TEMPLATE_COLOR_TYPE" val="0"/>
  <p:tag name="KSO_WM_SPECIAL_SOURCE" val="bdnul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5_7*i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77098"/>
  <p:tag name="KSO_WM_TAG_VERSION" val="1.0"/>
  <p:tag name="KSO_WM_BEAUTIFY_FLAG" val="#wm#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ID" val="custom20177098_11*a*1"/>
  <p:tag name="KSO_WM_UNIT_NOCLEAR" val="0"/>
  <p:tag name="KSO_WM_UNIT_DIAGRAM_ISNUMVISUAL" val="0"/>
  <p:tag name="KSO_WM_UNIT_DIAGRAM_ISREFERUNIT" val="0"/>
  <p:tag name="KSO_WM_UNIT_PRESET_TEXT" val="请在此输入您的标题"/>
  <p:tag name="KSO_WM_UNIT_ISNUMDGMTITLE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77098"/>
  <p:tag name="KSO_WM_TAG_VERSION" val="1.0"/>
  <p:tag name="KSO_WM_BEAUTIFY_FLAG" val="#wm#"/>
  <p:tag name="KSO_WM_UNIT_TYPE" val="e"/>
  <p:tag name="KSO_WM_UNIT_INDEX" val="1"/>
  <p:tag name="KSO_WM_UNIT_LAYERLEVEL" val="1"/>
  <p:tag name="KSO_WM_UNIT_VALUE" val="1"/>
  <p:tag name="KSO_WM_UNIT_HIGHLIGHT" val="0"/>
  <p:tag name="KSO_WM_UNIT_COMPATIBLE" val="1"/>
  <p:tag name="KSO_WM_UNIT_ID" val="custom20177098_11*e*1"/>
  <p:tag name="KSO_WM_UNIT_PRESET_TEXT" val="1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0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080,&quot;width&quot;:12240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7709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7709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6421_1"/>
  <p:tag name="KSO_WM_TEMPLATE_CATEGORY" val="custom"/>
  <p:tag name="KSO_WM_TEMPLATE_INDEX" val="20177098"/>
  <p:tag name="KSO_WM_TEMPLATE_SUBCATEGORY" val="0"/>
  <p:tag name="KSO_WM_TEMPLATE_THUMBS_INDEX" val="1、6、11、12、17、18、23、24、30、31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MASTER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heme/theme1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20177098">
      <a:dk1>
        <a:srgbClr val="000000"/>
      </a:dk1>
      <a:lt1>
        <a:srgbClr val="FFFFFF"/>
      </a:lt1>
      <a:dk2>
        <a:srgbClr val="E8EEF8"/>
      </a:dk2>
      <a:lt2>
        <a:srgbClr val="F7FBF9"/>
      </a:lt2>
      <a:accent1>
        <a:srgbClr val="5AA0B4"/>
      </a:accent1>
      <a:accent2>
        <a:srgbClr val="ED9C94"/>
      </a:accent2>
      <a:accent3>
        <a:srgbClr val="BFCFE9"/>
      </a:accent3>
      <a:accent4>
        <a:srgbClr val="BFDFD3"/>
      </a:accent4>
      <a:accent5>
        <a:srgbClr val="83B9DD"/>
      </a:accent5>
      <a:accent6>
        <a:srgbClr val="4FA2CD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CDESIGNK</Template>
  <TotalTime>45</TotalTime>
  <Words>4563</Words>
  <Application>Microsoft Office PowerPoint</Application>
  <PresentationFormat>全屏显示(4:3)</PresentationFormat>
  <Paragraphs>661</Paragraphs>
  <Slides>57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方正黑体</vt:lpstr>
      <vt:lpstr>SimHei</vt:lpstr>
      <vt:lpstr>SimSun</vt:lpstr>
      <vt:lpstr>Microsoft YaHei</vt:lpstr>
      <vt:lpstr>Arial</vt:lpstr>
      <vt:lpstr>Tahoma</vt:lpstr>
      <vt:lpstr>Times New Roman</vt:lpstr>
      <vt:lpstr>Wingdings</vt:lpstr>
      <vt:lpstr>古瓶荷花</vt:lpstr>
      <vt:lpstr>1_自定义设计方案</vt:lpstr>
      <vt:lpstr>Paintbrush Picture</vt:lpstr>
      <vt:lpstr>Visio.Drawing.15</vt:lpstr>
      <vt:lpstr>图形与动画1</vt:lpstr>
      <vt:lpstr>第三章 WebGL编程</vt:lpstr>
      <vt:lpstr>一、开发平台搭建</vt:lpstr>
      <vt:lpstr>一、开发平台搭建</vt:lpstr>
      <vt:lpstr>一、开发平台搭建</vt:lpstr>
      <vt:lpstr>一、开发平台搭建</vt:lpstr>
      <vt:lpstr>一、开发平台搭建</vt:lpstr>
      <vt:lpstr>一、开发平台搭建</vt:lpstr>
      <vt:lpstr>一、开发平台搭建</vt:lpstr>
      <vt:lpstr>一、开发平台搭建</vt:lpstr>
      <vt:lpstr>一、开发平台搭建</vt:lpstr>
      <vt:lpstr>一、开发平台搭建</vt:lpstr>
      <vt:lpstr>一、开发平台搭建</vt:lpstr>
      <vt:lpstr>一、开发平台搭建</vt:lpstr>
      <vt:lpstr>二、Javascript基础</vt:lpstr>
      <vt:lpstr>二、Javascript基础</vt:lpstr>
      <vt:lpstr>二、Javascript基础</vt:lpstr>
      <vt:lpstr>二、Javascript基础</vt:lpstr>
      <vt:lpstr>二、Javascript基础</vt:lpstr>
      <vt:lpstr>二、Javascript基础</vt:lpstr>
      <vt:lpstr>二、Javascript基础</vt:lpstr>
      <vt:lpstr>二、Javascript基础</vt:lpstr>
      <vt:lpstr>二、Javascript基础</vt:lpstr>
      <vt:lpstr>二、Javascript基础</vt:lpstr>
      <vt:lpstr>二、Javascript基础</vt:lpstr>
      <vt:lpstr>二、Javascript基础</vt:lpstr>
      <vt:lpstr>二、Javascript基础</vt:lpstr>
      <vt:lpstr>二、Javascript基础</vt:lpstr>
      <vt:lpstr>三、场景搭建</vt:lpstr>
      <vt:lpstr>三、场景搭建</vt:lpstr>
      <vt:lpstr>三、场景搭建</vt:lpstr>
      <vt:lpstr>三、场景搭建</vt:lpstr>
      <vt:lpstr>三、场景搭建</vt:lpstr>
      <vt:lpstr>三、场景搭建</vt:lpstr>
      <vt:lpstr>三、场景搭建</vt:lpstr>
      <vt:lpstr>三、场景搭建</vt:lpstr>
      <vt:lpstr>三、场景搭建</vt:lpstr>
      <vt:lpstr>三、场景搭建</vt:lpstr>
      <vt:lpstr>三、场景搭建</vt:lpstr>
      <vt:lpstr>三、场景搭建</vt:lpstr>
      <vt:lpstr>窗口到视口的坐标变换</vt:lpstr>
      <vt:lpstr>窗口到视口的坐标变换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UESTC CCSE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</dc:title>
  <dc:subject>CG</dc:subject>
  <dc:creator>FANGCL</dc:creator>
  <cp:lastModifiedBy>hedev</cp:lastModifiedBy>
  <cp:revision>398</cp:revision>
  <dcterms:created xsi:type="dcterms:W3CDTF">2002-05-07T05:51:00Z</dcterms:created>
  <dcterms:modified xsi:type="dcterms:W3CDTF">2024-09-18T01:38:34Z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  <property fmtid="{D5CDD505-2E9C-101B-9397-08002B2CF9AE}" pid="4" name="ICV">
    <vt:lpwstr>368BDDAAC69C40A19C5BB5A785C9680C</vt:lpwstr>
  </property>
  <property fmtid="{D5CDD505-2E9C-101B-9397-08002B2CF9AE}" pid="5" name="KSOProductBuildVer">
    <vt:lpwstr>2052-11.1.0.12302</vt:lpwstr>
  </property>
</Properties>
</file>